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75" r:id="rId4"/>
    <p:sldId id="279" r:id="rId5"/>
    <p:sldId id="280" r:id="rId6"/>
    <p:sldId id="260" r:id="rId7"/>
    <p:sldId id="281" r:id="rId8"/>
    <p:sldId id="259" r:id="rId9"/>
    <p:sldId id="261" r:id="rId10"/>
    <p:sldId id="277" r:id="rId11"/>
    <p:sldId id="268" r:id="rId12"/>
    <p:sldId id="262" r:id="rId13"/>
    <p:sldId id="273" r:id="rId14"/>
    <p:sldId id="267" r:id="rId15"/>
    <p:sldId id="265" r:id="rId16"/>
    <p:sldId id="266" r:id="rId17"/>
    <p:sldId id="264" r:id="rId18"/>
    <p:sldId id="269" r:id="rId19"/>
    <p:sldId id="276" r:id="rId20"/>
    <p:sldId id="263" r:id="rId21"/>
    <p:sldId id="274" r:id="rId22"/>
    <p:sldId id="271" r:id="rId23"/>
    <p:sldId id="272" r:id="rId24"/>
    <p:sldId id="270" r:id="rId25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CCFF"/>
    <a:srgbClr val="FFFFCC"/>
    <a:srgbClr val="FFCCCC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497" autoAdjust="0"/>
  </p:normalViewPr>
  <p:slideViewPr>
    <p:cSldViewPr>
      <p:cViewPr>
        <p:scale>
          <a:sx n="100" d="100"/>
          <a:sy n="100" d="100"/>
        </p:scale>
        <p:origin x="-72" y="13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20DCB8-2D56-4CFD-A86D-36EA17B80378}" type="datetimeFigureOut">
              <a:rPr lang="de-DE" smtClean="0"/>
              <a:pPr/>
              <a:t>10.11.2014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86BE82C-7E38-45FC-8916-7B0270E3941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20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94938"/>
            <a:ext cx="7488832" cy="1008113"/>
          </a:xfrm>
        </p:spPr>
        <p:txBody>
          <a:bodyPr/>
          <a:lstStyle/>
          <a:p>
            <a:r>
              <a:rPr lang="de-DE" dirty="0" smtClean="0"/>
              <a:t>Titelmasterformat durch Klicken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7992888" cy="424847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83C04-CDE2-4ADF-8635-D8B894E2B78B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  <a:prstGeom prst="rect">
            <a:avLst/>
          </a:prstGeom>
        </p:spPr>
        <p:txBody>
          <a:bodyPr/>
          <a:lstStyle/>
          <a:p>
            <a:r>
              <a:rPr lang="de-CH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20272" y="6356350"/>
            <a:ext cx="1666528" cy="365125"/>
          </a:xfrm>
        </p:spPr>
        <p:txBody>
          <a:bodyPr/>
          <a:lstStyle/>
          <a:p>
            <a:fld id="{C2E1BE05-3F1B-4BCD-BAD1-08961453A56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14A1F-D363-463A-A6D5-85D2B99E7BE3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9262-53C5-4442-AD77-2C43B4CC57A4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116632"/>
            <a:ext cx="8229600" cy="64807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4544144" cy="313009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3B8E-398E-4AD2-856E-B276E4473762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B26F-859D-4C7D-B240-DBD8D924F009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9C34-9094-4315-9AFE-021AD4587191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88830-DE24-41AD-97B2-E85CE6531522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CF10-1906-430B-A228-8DF8281E6BE9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07CA-C063-49FE-9527-3DA6ED291D82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3AA76-2727-4EC2-B311-4184DD414367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38216"/>
            <a:ext cx="8229600" cy="689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EDEF563-0219-4752-A620-9ABAB88535D0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164288" y="6356350"/>
            <a:ext cx="152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467544" y="1124744"/>
            <a:ext cx="820891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schemeClr val="bg1">
                    <a:lumMod val="50000"/>
                  </a:schemeClr>
                </a:solidFill>
              </a:rPr>
              <a:t>CAS Schulpraxisberatung 2011/13©IMP &amp; Kultur GmbH Zürich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312084"/>
            <a:ext cx="1728193" cy="4937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488832" cy="1008113"/>
          </a:xfrm>
        </p:spPr>
        <p:txBody>
          <a:bodyPr/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7992888" cy="1224136"/>
          </a:xfrm>
        </p:spPr>
        <p:txBody>
          <a:bodyPr>
            <a:normAutofit fontScale="92500"/>
          </a:bodyPr>
          <a:lstStyle/>
          <a:p>
            <a:pPr algn="l"/>
            <a:r>
              <a:rPr lang="de-CH" dirty="0" smtClean="0">
                <a:solidFill>
                  <a:schemeClr val="tx1"/>
                </a:solidFill>
              </a:rPr>
              <a:t>Herzlich willkommen zur Vertiefungsveranstaltung zum Thema idiolektische </a:t>
            </a:r>
            <a:r>
              <a:rPr lang="de-CH" dirty="0" smtClean="0">
                <a:solidFill>
                  <a:schemeClr val="tx1"/>
                </a:solidFill>
              </a:rPr>
              <a:t>G</a:t>
            </a:r>
            <a:r>
              <a:rPr lang="de-CH" dirty="0" smtClean="0">
                <a:solidFill>
                  <a:schemeClr val="tx1"/>
                </a:solidFill>
              </a:rPr>
              <a:t>esprächsführung</a:t>
            </a:r>
            <a:endParaRPr lang="de-CH" dirty="0" smtClean="0">
              <a:solidFill>
                <a:schemeClr val="tx1"/>
              </a:solidFill>
            </a:endParaRPr>
          </a:p>
          <a:p>
            <a:pPr algn="l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A3239-C142-4D85-8FB4-6528D0F233CC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BE05-3F1B-4BCD-BAD1-08961453A56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320480" cy="365125"/>
          </a:xfrm>
        </p:spPr>
        <p:txBody>
          <a:bodyPr/>
          <a:lstStyle/>
          <a:p>
            <a:r>
              <a:rPr lang="de-CH" dirty="0" smtClean="0"/>
              <a:t>CAS </a:t>
            </a:r>
            <a:r>
              <a:rPr lang="de-CH" smtClean="0"/>
              <a:t>Schulpraxisberatung </a:t>
            </a:r>
            <a:r>
              <a:rPr lang="de-CH" smtClean="0"/>
              <a:t>2014/15©IMP </a:t>
            </a:r>
            <a:r>
              <a:rPr lang="de-CH" dirty="0" smtClean="0"/>
              <a:t>&amp; Kultur GmbH Zürich</a:t>
            </a:r>
            <a:endParaRPr lang="de-DE" dirty="0"/>
          </a:p>
        </p:txBody>
      </p:sp>
      <p:pic>
        <p:nvPicPr>
          <p:cNvPr id="8" name="Grafik 7" descr="A.D. Jo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6520" y="2728764"/>
            <a:ext cx="2655560" cy="25823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555776" y="544522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Begründer der Methode: A.D. Jonas</a:t>
            </a:r>
          </a:p>
          <a:p>
            <a:r>
              <a:rPr lang="de-CH" dirty="0" smtClean="0"/>
              <a:t>Systematisierung der Methode: P. Winkler, </a:t>
            </a:r>
          </a:p>
          <a:p>
            <a:r>
              <a:rPr lang="de-CH" dirty="0" smtClean="0"/>
              <a:t>H. Poimann, H.H. Ehrat u.a.m.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3250704" cy="3816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CH" sz="3800" dirty="0"/>
              <a:t>Thema</a:t>
            </a:r>
          </a:p>
          <a:p>
            <a:pPr>
              <a:buNone/>
            </a:pPr>
            <a:r>
              <a:rPr lang="de-CH" sz="3800" dirty="0" smtClean="0"/>
              <a:t>Ton</a:t>
            </a:r>
          </a:p>
          <a:p>
            <a:pPr>
              <a:buNone/>
            </a:pPr>
            <a:r>
              <a:rPr lang="de-CH" sz="3800" dirty="0" smtClean="0"/>
              <a:t>Tempo</a:t>
            </a:r>
          </a:p>
          <a:p>
            <a:pPr>
              <a:buNone/>
            </a:pPr>
            <a:endParaRPr lang="de-CH" sz="3800" dirty="0" smtClean="0"/>
          </a:p>
          <a:p>
            <a:pPr>
              <a:buNone/>
            </a:pPr>
            <a:endParaRPr lang="de-CH" sz="3800" dirty="0"/>
          </a:p>
          <a:p>
            <a:pPr>
              <a:buNone/>
            </a:pPr>
            <a:r>
              <a:rPr lang="de-CH" sz="3800" dirty="0"/>
              <a:t>w</a:t>
            </a:r>
            <a:r>
              <a:rPr lang="de-CH" sz="3800" dirty="0" smtClean="0"/>
              <a:t>erden vom</a:t>
            </a:r>
          </a:p>
          <a:p>
            <a:pPr>
              <a:buNone/>
            </a:pPr>
            <a:r>
              <a:rPr lang="de-CH" sz="3800" dirty="0" smtClean="0"/>
              <a:t>Lernenden/</a:t>
            </a:r>
          </a:p>
          <a:p>
            <a:pPr>
              <a:buNone/>
            </a:pPr>
            <a:r>
              <a:rPr lang="de-CH" sz="3800" dirty="0" smtClean="0"/>
              <a:t>Gegenüber</a:t>
            </a:r>
          </a:p>
          <a:p>
            <a:pPr>
              <a:buNone/>
            </a:pPr>
            <a:r>
              <a:rPr lang="de-CH" sz="3800" dirty="0" smtClean="0"/>
              <a:t>bestimmt</a:t>
            </a:r>
          </a:p>
          <a:p>
            <a:pPr>
              <a:buNone/>
            </a:pPr>
            <a:endParaRPr lang="de-CH" sz="3800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9" name="Grafik 8" descr="B2 Wander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5883" y="1444470"/>
            <a:ext cx="5142317" cy="385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4896544" cy="47335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de-CH" dirty="0" smtClean="0"/>
              <a:t>In Resonanz sein…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/>
              <a:t>a</a:t>
            </a:r>
            <a:r>
              <a:rPr lang="de-CH" dirty="0" smtClean="0"/>
              <a:t>chtsam sein</a:t>
            </a:r>
          </a:p>
          <a:p>
            <a:pPr marL="0" indent="0">
              <a:buNone/>
            </a:pPr>
            <a:r>
              <a:rPr lang="de-CH" dirty="0"/>
              <a:t>e</a:t>
            </a:r>
            <a:r>
              <a:rPr lang="de-CH" dirty="0" smtClean="0"/>
              <a:t>ingelassen sein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DE" dirty="0" smtClean="0"/>
              <a:t>Resonanzkörper verfeinern, Intuition schulen konkret:</a:t>
            </a:r>
          </a:p>
          <a:p>
            <a:pPr marL="0" indent="0">
              <a:buNone/>
            </a:pPr>
            <a:r>
              <a:rPr lang="de-DE" dirty="0" smtClean="0"/>
              <a:t>Ausbildung, Übung, Praxis, Achtsamkeitsschulung, Austausch und Reflexion, Studium von Forschung, eigene Forschung, …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8" name="Grafik 7" descr="Viol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83416" y="2425300"/>
            <a:ext cx="4733556" cy="256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18864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8926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de-CH" dirty="0" smtClean="0"/>
              <a:t>Schlüsselwörter und Schlüsselsignale aufnehmen,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7" name="Grafik 6" descr="PICT0246.JPG"/>
          <p:cNvPicPr>
            <a:picLocks noChangeAspect="1"/>
          </p:cNvPicPr>
          <p:nvPr/>
        </p:nvPicPr>
        <p:blipFill>
          <a:blip r:embed="rId2" cstate="print">
            <a:lum bright="6000" contrast="43000"/>
          </a:blip>
          <a:stretch>
            <a:fillRect/>
          </a:stretch>
        </p:blipFill>
        <p:spPr>
          <a:xfrm>
            <a:off x="2339752" y="2420888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Bedeutung der Würdigung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r>
              <a:rPr lang="de-CH" dirty="0" smtClean="0"/>
              <a:t>Unbedingtes Anerkennen, was ist, hier und jetzt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würdigen, die zu dem aktuellen Erleben, Empfinden, Verhalten und Handeln führen (</a:t>
            </a:r>
            <a:r>
              <a:rPr lang="de-CH" dirty="0"/>
              <a:t>P</a:t>
            </a:r>
            <a:r>
              <a:rPr lang="de-CH" dirty="0" smtClean="0"/>
              <a:t>rinzip der «</a:t>
            </a:r>
            <a:r>
              <a:rPr lang="de-CH" dirty="0"/>
              <a:t>guten </a:t>
            </a:r>
            <a:r>
              <a:rPr lang="de-CH" dirty="0" smtClean="0"/>
              <a:t>Gründe»)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37892"/>
            <a:ext cx="3096344" cy="18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dirty="0" smtClean="0"/>
              <a:t>Auf nonverbale Signale achten . . . 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2200557" y="2060848"/>
            <a:ext cx="2375638" cy="2375604"/>
            <a:chOff x="470142" y="0"/>
            <a:chExt cx="2375638" cy="23756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Ellipse 14"/>
            <p:cNvSpPr/>
            <p:nvPr/>
          </p:nvSpPr>
          <p:spPr>
            <a:xfrm>
              <a:off x="470142" y="0"/>
              <a:ext cx="2375638" cy="237560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lipse 4"/>
            <p:cNvSpPr/>
            <p:nvPr/>
          </p:nvSpPr>
          <p:spPr>
            <a:xfrm>
              <a:off x="1151808" y="215583"/>
              <a:ext cx="1679830" cy="12961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2400" b="1" kern="1200" dirty="0"/>
                <a:t>Verbal</a:t>
              </a:r>
            </a:p>
            <a:p>
              <a:pPr lvl="0" defTabSz="488950">
                <a:spcBef>
                  <a:spcPct val="0"/>
                </a:spcBef>
              </a:pPr>
              <a:r>
                <a:rPr lang="de-CH" sz="1600" dirty="0" smtClean="0"/>
                <a:t>Wörter, Sätze,</a:t>
              </a:r>
              <a:r>
                <a:rPr lang="de-CH" sz="1600" kern="1200" dirty="0" smtClean="0"/>
                <a:t> </a:t>
              </a:r>
              <a:r>
                <a:rPr lang="de-CH" sz="1600" kern="1200" dirty="0" err="1" smtClean="0"/>
                <a:t>Konstrukte</a:t>
              </a:r>
              <a:r>
                <a:rPr lang="de-CH" sz="1600" kern="1200" dirty="0" smtClean="0"/>
                <a:t>, Inhalte, </a:t>
              </a:r>
            </a:p>
            <a:p>
              <a:pPr lvl="0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 smtClean="0"/>
                <a:t>Metaphorik,…</a:t>
              </a:r>
              <a:endParaRPr lang="de-CH" sz="1600" kern="1200" dirty="0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3423318" y="3645244"/>
            <a:ext cx="2375638" cy="2375604"/>
            <a:chOff x="1692903" y="1584396"/>
            <a:chExt cx="2375638" cy="23756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Ellipse 12"/>
            <p:cNvSpPr/>
            <p:nvPr/>
          </p:nvSpPr>
          <p:spPr>
            <a:xfrm>
              <a:off x="1692903" y="1584396"/>
              <a:ext cx="2375638" cy="237560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4" name="Ellipse 6"/>
            <p:cNvSpPr/>
            <p:nvPr/>
          </p:nvSpPr>
          <p:spPr>
            <a:xfrm>
              <a:off x="1975646" y="2094142"/>
              <a:ext cx="1991321" cy="1679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2400" b="1" kern="1200" dirty="0"/>
                <a:t>Nonverbal</a:t>
              </a:r>
            </a:p>
            <a:p>
              <a:pPr defTabSz="488950">
                <a:spcBef>
                  <a:spcPct val="0"/>
                </a:spcBef>
              </a:pPr>
              <a:r>
                <a:rPr lang="de-CH" sz="1600" b="1" dirty="0" smtClean="0"/>
                <a:t>Paraverbale Signale</a:t>
              </a:r>
            </a:p>
            <a:p>
              <a:pPr defTabSz="488950">
                <a:spcBef>
                  <a:spcPct val="0"/>
                </a:spcBef>
              </a:pPr>
              <a:r>
                <a:rPr lang="de-CH" sz="1600" dirty="0" smtClean="0"/>
                <a:t>Tonfall, Intonation, Sprechrhythmus </a:t>
              </a:r>
            </a:p>
            <a:p>
              <a:pPr lvl="0" defTabSz="488950">
                <a:spcBef>
                  <a:spcPct val="0"/>
                </a:spcBef>
              </a:pPr>
              <a:r>
                <a:rPr lang="de-CH" sz="1600" b="1" kern="1200" dirty="0" smtClean="0"/>
                <a:t>Körpersignale</a:t>
              </a:r>
              <a:endParaRPr lang="de-CH" sz="1600" b="1" kern="1200" dirty="0"/>
            </a:p>
            <a:p>
              <a:pPr lvl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 smtClean="0"/>
                <a:t>    Atem, Gestik, </a:t>
              </a:r>
            </a:p>
            <a:p>
              <a:pPr lvl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 smtClean="0"/>
                <a:t>           Mimik,  . . .</a:t>
              </a:r>
              <a:endParaRPr lang="de-CH" sz="1600" kern="12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4283968" y="1916832"/>
            <a:ext cx="2482491" cy="2375604"/>
            <a:chOff x="2554179" y="-44177"/>
            <a:chExt cx="2482491" cy="23756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Ellipse 10"/>
            <p:cNvSpPr/>
            <p:nvPr/>
          </p:nvSpPr>
          <p:spPr>
            <a:xfrm>
              <a:off x="2554179" y="-44177"/>
              <a:ext cx="2375638" cy="2375604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e 8"/>
            <p:cNvSpPr/>
            <p:nvPr/>
          </p:nvSpPr>
          <p:spPr>
            <a:xfrm>
              <a:off x="2914219" y="99839"/>
              <a:ext cx="2122451" cy="1679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2400" b="1" kern="1200" dirty="0"/>
                <a:t>Präverbal</a:t>
              </a:r>
            </a:p>
            <a:p>
              <a:pPr lvl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/>
                <a:t>Was fühle ich? </a:t>
              </a:r>
              <a:endParaRPr lang="de-CH" sz="1600" kern="1200" dirty="0" smtClean="0"/>
            </a:p>
            <a:p>
              <a:pPr lvl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 smtClean="0"/>
                <a:t>Was </a:t>
              </a:r>
              <a:r>
                <a:rPr lang="de-CH" sz="1600" kern="1200" dirty="0"/>
                <a:t>empfinde </a:t>
              </a:r>
              <a:r>
                <a:rPr lang="de-CH" sz="1600" kern="1200" dirty="0" smtClean="0"/>
                <a:t>ich, welche Assoziationen tauschen auf </a:t>
              </a:r>
            </a:p>
            <a:p>
              <a:pPr lvl="0" algn="l" defTabSz="48895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de-CH" sz="1600" kern="1200" dirty="0" smtClean="0"/>
                <a:t>  </a:t>
              </a:r>
              <a:r>
                <a:rPr lang="de-CH" sz="1600" kern="1200" dirty="0" smtClean="0">
                  <a:sym typeface="Wingdings 3"/>
                </a:rPr>
                <a:t> gegebenenfalls </a:t>
              </a:r>
              <a:r>
                <a:rPr lang="de-CH" sz="1600" dirty="0">
                  <a:sym typeface="Wingdings 3"/>
                </a:rPr>
                <a:t>d</a:t>
              </a:r>
              <a:r>
                <a:rPr lang="de-CH" sz="1600" kern="1200" dirty="0" smtClean="0">
                  <a:sym typeface="Wingdings 3"/>
                </a:rPr>
                <a:t>urch </a:t>
              </a:r>
              <a:r>
                <a:rPr lang="de-CH" sz="1600" kern="1200" dirty="0">
                  <a:sym typeface="Wingdings 3"/>
                </a:rPr>
                <a:t>offene </a:t>
              </a:r>
              <a:r>
                <a:rPr lang="de-CH" sz="1600" kern="1200" dirty="0" smtClean="0">
                  <a:sym typeface="Wingdings 3"/>
                </a:rPr>
                <a:t>Nachfrage behutsam  überprüfen</a:t>
              </a:r>
              <a:r>
                <a:rPr lang="de-CH" sz="1600" kern="1200" dirty="0">
                  <a:sym typeface="Wingdings 3"/>
                </a:rPr>
                <a:t>! </a:t>
              </a:r>
              <a:r>
                <a:rPr lang="de-CH" sz="1600" kern="1200" dirty="0" smtClean="0">
                  <a:sym typeface="Wingdings 3"/>
                </a:rPr>
                <a:t> </a:t>
              </a:r>
              <a:endParaRPr lang="de-CH" sz="16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892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CH" dirty="0" smtClean="0"/>
              <a:t>Offene kurze und konkrete Fragen, „Was-“ und „Wie“-Fragen, jedoch </a:t>
            </a:r>
            <a:r>
              <a:rPr lang="de-CH" u="sng" dirty="0" smtClean="0"/>
              <a:t>keine</a:t>
            </a:r>
            <a:r>
              <a:rPr lang="de-CH" dirty="0" smtClean="0"/>
              <a:t> „Warum-Fragen“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472" y="2204864"/>
            <a:ext cx="5401056" cy="359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09696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 smtClean="0"/>
              <a:t>Nach Sinnesqualitäten </a:t>
            </a:r>
            <a:r>
              <a:rPr lang="de-CH" b="1" dirty="0" smtClean="0"/>
              <a:t>und individueller Bedeutung </a:t>
            </a:r>
            <a:r>
              <a:rPr lang="de-CH" dirty="0" smtClean="0"/>
              <a:t>fragen, limbisches System ansprechen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44797"/>
            <a:ext cx="3972473" cy="3904452"/>
          </a:xfrm>
          <a:prstGeom prst="rect">
            <a:avLst/>
          </a:prstGeom>
        </p:spPr>
      </p:pic>
      <p:cxnSp>
        <p:nvCxnSpPr>
          <p:cNvPr id="9" name="Straight Arrow Connector 5"/>
          <p:cNvCxnSpPr/>
          <p:nvPr/>
        </p:nvCxnSpPr>
        <p:spPr>
          <a:xfrm flipV="1">
            <a:off x="2555776" y="2924944"/>
            <a:ext cx="2592288" cy="24012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7"/>
          <p:cNvSpPr txBox="1"/>
          <p:nvPr/>
        </p:nvSpPr>
        <p:spPr>
          <a:xfrm>
            <a:off x="323528" y="2564904"/>
            <a:ext cx="2232248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Endhirn einschliesslich Grosshirnrinde</a:t>
            </a:r>
            <a:endParaRPr lang="de-CH" sz="24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7000" y="2852936"/>
            <a:ext cx="2016224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limbisches System</a:t>
            </a:r>
            <a:endParaRPr lang="de-CH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2"/>
          <p:cNvCxnSpPr>
            <a:stCxn id="13" idx="1"/>
          </p:cNvCxnSpPr>
          <p:nvPr/>
        </p:nvCxnSpPr>
        <p:spPr>
          <a:xfrm rot="10800000">
            <a:off x="5708888" y="5157193"/>
            <a:ext cx="1008112" cy="14809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3"/>
          <p:cNvSpPr txBox="1"/>
          <p:nvPr/>
        </p:nvSpPr>
        <p:spPr>
          <a:xfrm>
            <a:off x="6717000" y="4941168"/>
            <a:ext cx="201622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Kleinhirn</a:t>
            </a:r>
            <a:endParaRPr lang="de-CH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5"/>
          <p:cNvCxnSpPr>
            <a:stCxn id="15" idx="1"/>
          </p:cNvCxnSpPr>
          <p:nvPr/>
        </p:nvCxnSpPr>
        <p:spPr>
          <a:xfrm rot="10800000">
            <a:off x="5348848" y="6021288"/>
            <a:ext cx="1368152" cy="12920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6"/>
          <p:cNvSpPr txBox="1"/>
          <p:nvPr/>
        </p:nvSpPr>
        <p:spPr>
          <a:xfrm>
            <a:off x="6717000" y="5919663"/>
            <a:ext cx="201622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Rückenmark</a:t>
            </a:r>
            <a:endParaRPr lang="de-CH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7"/>
          <p:cNvCxnSpPr>
            <a:stCxn id="17" idx="3"/>
          </p:cNvCxnSpPr>
          <p:nvPr/>
        </p:nvCxnSpPr>
        <p:spPr>
          <a:xfrm flipV="1">
            <a:off x="3347864" y="5589240"/>
            <a:ext cx="1872208" cy="518865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8"/>
          <p:cNvSpPr txBox="1"/>
          <p:nvPr/>
        </p:nvSpPr>
        <p:spPr>
          <a:xfrm>
            <a:off x="1331640" y="5877272"/>
            <a:ext cx="2016224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Stammhirn</a:t>
            </a:r>
            <a:endParaRPr lang="de-CH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9"/>
          <p:cNvCxnSpPr/>
          <p:nvPr/>
        </p:nvCxnSpPr>
        <p:spPr>
          <a:xfrm rot="10800000" flipV="1">
            <a:off x="4499992" y="3284984"/>
            <a:ext cx="2160240" cy="350168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2602632" cy="2692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 smtClean="0"/>
              <a:t>Schlüssel-</a:t>
            </a:r>
            <a:r>
              <a:rPr lang="de-CH" dirty="0" err="1" smtClean="0"/>
              <a:t>wörter</a:t>
            </a:r>
            <a:r>
              <a:rPr lang="de-CH" dirty="0" smtClean="0"/>
              <a:t> &amp;</a:t>
            </a:r>
          </a:p>
          <a:p>
            <a:pPr marL="0" indent="0">
              <a:buNone/>
            </a:pPr>
            <a:r>
              <a:rPr lang="de-CH" dirty="0" err="1" smtClean="0"/>
              <a:t>Sprachent-wicklung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67544" y="6448251"/>
            <a:ext cx="2133600" cy="365125"/>
          </a:xfrm>
        </p:spPr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95736" y="6165304"/>
            <a:ext cx="4176464" cy="864000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164288" y="6376243"/>
            <a:ext cx="1522512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12" name="TextBox 13"/>
          <p:cNvSpPr txBox="1"/>
          <p:nvPr/>
        </p:nvSpPr>
        <p:spPr>
          <a:xfrm>
            <a:off x="6948264" y="2683062"/>
            <a:ext cx="1800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Semantisch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6948264" y="3603400"/>
            <a:ext cx="1800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Episodisch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6948264" y="4467496"/>
            <a:ext cx="18002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chemeClr val="tx1"/>
                </a:solidFill>
              </a:rPr>
              <a:t>Prozedural</a:t>
            </a:r>
          </a:p>
        </p:txBody>
      </p:sp>
      <p:sp>
        <p:nvSpPr>
          <p:cNvPr id="15" name="TextBox 12"/>
          <p:cNvSpPr txBox="1">
            <a:spLocks/>
          </p:cNvSpPr>
          <p:nvPr/>
        </p:nvSpPr>
        <p:spPr>
          <a:xfrm>
            <a:off x="2699792" y="2276968"/>
            <a:ext cx="4017208" cy="86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de-CH" sz="2400" b="1" dirty="0" smtClean="0">
                <a:solidFill>
                  <a:schemeClr val="tx1"/>
                </a:solidFill>
              </a:rPr>
              <a:t>Symbol </a:t>
            </a:r>
          </a:p>
          <a:p>
            <a:r>
              <a:rPr lang="de-CH" sz="1600" b="1" dirty="0" smtClean="0">
                <a:solidFill>
                  <a:schemeClr val="tx1"/>
                </a:solidFill>
              </a:rPr>
              <a:t>(Wörter, Sprachgestalten, Bildsymbole, . . .)</a:t>
            </a: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6" name="Flowchart: Manual Input 16"/>
          <p:cNvSpPr/>
          <p:nvPr/>
        </p:nvSpPr>
        <p:spPr>
          <a:xfrm>
            <a:off x="1475656" y="5013176"/>
            <a:ext cx="5256584" cy="79208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4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494 h 10000"/>
              <a:gd name="connsiteX0" fmla="*/ 9 w 10000"/>
              <a:gd name="connsiteY0" fmla="*/ 66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6660 h 10000"/>
              <a:gd name="connsiteX0" fmla="*/ 18 w 10000"/>
              <a:gd name="connsiteY0" fmla="*/ 51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 w 10000"/>
              <a:gd name="connsiteY4" fmla="*/ 515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8" y="515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" y="8887"/>
                  <a:pt x="15" y="6270"/>
                  <a:pt x="18" y="51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CH" sz="2000" b="1" dirty="0" smtClean="0">
                <a:solidFill>
                  <a:schemeClr val="tx1"/>
                </a:solidFill>
              </a:rPr>
              <a:t>Impliziertes (unbewusstes) Wissen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17" name="TextBox 11"/>
          <p:cNvSpPr txBox="1">
            <a:spLocks/>
          </p:cNvSpPr>
          <p:nvPr/>
        </p:nvSpPr>
        <p:spPr>
          <a:xfrm>
            <a:off x="2195736" y="3182592"/>
            <a:ext cx="4535984" cy="86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de-CH" sz="2400" b="1" dirty="0" smtClean="0">
                <a:solidFill>
                  <a:schemeClr val="tx1"/>
                </a:solidFill>
              </a:rPr>
              <a:t>Gestalt</a:t>
            </a:r>
          </a:p>
          <a:p>
            <a:r>
              <a:rPr lang="de-CH" sz="1600" b="1" dirty="0" smtClean="0">
                <a:solidFill>
                  <a:schemeClr val="tx1"/>
                </a:solidFill>
              </a:rPr>
              <a:t>(Bild, Sensomotorik, Klang, Geruch,. . .)</a:t>
            </a: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TextBox 10"/>
          <p:cNvSpPr txBox="1">
            <a:spLocks/>
          </p:cNvSpPr>
          <p:nvPr/>
        </p:nvSpPr>
        <p:spPr>
          <a:xfrm>
            <a:off x="1476240" y="4107552"/>
            <a:ext cx="5256000" cy="86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r>
              <a:rPr lang="de-CH" sz="1400" b="1" dirty="0" smtClean="0">
                <a:solidFill>
                  <a:schemeClr val="tx1"/>
                </a:solidFill>
              </a:rPr>
              <a:t>  </a:t>
            </a:r>
            <a:r>
              <a:rPr lang="de-CH" sz="2400" b="1" dirty="0" smtClean="0">
                <a:solidFill>
                  <a:schemeClr val="tx1"/>
                </a:solidFill>
              </a:rPr>
              <a:t>Bewegung</a:t>
            </a:r>
            <a:endParaRPr lang="de-CH" sz="2400" b="1" dirty="0">
              <a:solidFill>
                <a:schemeClr val="tx1"/>
              </a:solidFill>
            </a:endParaRPr>
          </a:p>
        </p:txBody>
      </p:sp>
      <p:sp>
        <p:nvSpPr>
          <p:cNvPr id="19" name="Right Arrow 17"/>
          <p:cNvSpPr/>
          <p:nvPr/>
        </p:nvSpPr>
        <p:spPr>
          <a:xfrm>
            <a:off x="5436096" y="5445224"/>
            <a:ext cx="620334" cy="238670"/>
          </a:xfrm>
          <a:prstGeom prst="rightArrow">
            <a:avLst>
              <a:gd name="adj1" fmla="val 35100"/>
              <a:gd name="adj2" fmla="val 49002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Flowchart: Manual Input 16"/>
          <p:cNvSpPr/>
          <p:nvPr/>
        </p:nvSpPr>
        <p:spPr>
          <a:xfrm>
            <a:off x="2756034" y="1484784"/>
            <a:ext cx="3960440" cy="72008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8494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8494 h 10000"/>
              <a:gd name="connsiteX0" fmla="*/ 9 w 10000"/>
              <a:gd name="connsiteY0" fmla="*/ 666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9 w 10000"/>
              <a:gd name="connsiteY4" fmla="*/ 6660 h 10000"/>
              <a:gd name="connsiteX0" fmla="*/ 18 w 10000"/>
              <a:gd name="connsiteY0" fmla="*/ 515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8 w 10000"/>
              <a:gd name="connsiteY4" fmla="*/ 5157 h 10000"/>
              <a:gd name="connsiteX0" fmla="*/ 18 w 10036"/>
              <a:gd name="connsiteY0" fmla="*/ 3634 h 8477"/>
              <a:gd name="connsiteX1" fmla="*/ 10036 w 10036"/>
              <a:gd name="connsiteY1" fmla="*/ 0 h 8477"/>
              <a:gd name="connsiteX2" fmla="*/ 10000 w 10036"/>
              <a:gd name="connsiteY2" fmla="*/ 8477 h 8477"/>
              <a:gd name="connsiteX3" fmla="*/ 0 w 10036"/>
              <a:gd name="connsiteY3" fmla="*/ 8477 h 8477"/>
              <a:gd name="connsiteX4" fmla="*/ 18 w 10036"/>
              <a:gd name="connsiteY4" fmla="*/ 3634 h 8477"/>
              <a:gd name="connsiteX0" fmla="*/ 18 w 9967"/>
              <a:gd name="connsiteY0" fmla="*/ 4287 h 10000"/>
              <a:gd name="connsiteX1" fmla="*/ 9964 w 9967"/>
              <a:gd name="connsiteY1" fmla="*/ 0 h 10000"/>
              <a:gd name="connsiteX2" fmla="*/ 9964 w 9967"/>
              <a:gd name="connsiteY2" fmla="*/ 10000 h 10000"/>
              <a:gd name="connsiteX3" fmla="*/ 0 w 9967"/>
              <a:gd name="connsiteY3" fmla="*/ 10000 h 10000"/>
              <a:gd name="connsiteX4" fmla="*/ 18 w 9967"/>
              <a:gd name="connsiteY4" fmla="*/ 42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7" h="10000">
                <a:moveTo>
                  <a:pt x="18" y="4287"/>
                </a:moveTo>
                <a:lnTo>
                  <a:pt x="9964" y="0"/>
                </a:lnTo>
                <a:cubicBezTo>
                  <a:pt x="9952" y="3334"/>
                  <a:pt x="9976" y="6666"/>
                  <a:pt x="9964" y="10000"/>
                </a:cubicBezTo>
                <a:lnTo>
                  <a:pt x="0" y="10000"/>
                </a:lnTo>
                <a:cubicBezTo>
                  <a:pt x="3" y="8687"/>
                  <a:pt x="15" y="5600"/>
                  <a:pt x="18" y="42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de-CH" sz="2000" b="1" dirty="0" smtClean="0">
                <a:solidFill>
                  <a:schemeClr val="tx1"/>
                </a:solidFill>
              </a:rPr>
              <a:t>Explizites Wissen (bewusst)</a:t>
            </a:r>
            <a:endParaRPr lang="de-CH" sz="2000" b="1" dirty="0">
              <a:solidFill>
                <a:schemeClr val="tx1"/>
              </a:solidFill>
            </a:endParaRPr>
          </a:p>
        </p:txBody>
      </p:sp>
      <p:sp>
        <p:nvSpPr>
          <p:cNvPr id="21" name="Right Arrow 19"/>
          <p:cNvSpPr/>
          <p:nvPr/>
        </p:nvSpPr>
        <p:spPr>
          <a:xfrm>
            <a:off x="5751866" y="1556792"/>
            <a:ext cx="620334" cy="238670"/>
          </a:xfrm>
          <a:prstGeom prst="rightArrow">
            <a:avLst>
              <a:gd name="adj1" fmla="val 35100"/>
              <a:gd name="adj2" fmla="val 4900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475656" y="5947692"/>
            <a:ext cx="5256584" cy="1588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5"/>
          <p:cNvSpPr txBox="1"/>
          <p:nvPr/>
        </p:nvSpPr>
        <p:spPr>
          <a:xfrm>
            <a:off x="2123728" y="6093296"/>
            <a:ext cx="144016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Kindheit</a:t>
            </a:r>
            <a:endParaRPr lang="de-CH" sz="1600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31"/>
          <p:cNvCxnSpPr/>
          <p:nvPr/>
        </p:nvCxnSpPr>
        <p:spPr>
          <a:xfrm>
            <a:off x="6804248" y="5949280"/>
            <a:ext cx="50960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35"/>
          <p:cNvCxnSpPr/>
          <p:nvPr/>
        </p:nvCxnSpPr>
        <p:spPr>
          <a:xfrm>
            <a:off x="894039" y="5949280"/>
            <a:ext cx="50960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38"/>
          <p:cNvCxnSpPr/>
          <p:nvPr/>
        </p:nvCxnSpPr>
        <p:spPr>
          <a:xfrm flipH="1">
            <a:off x="1475656" y="5805264"/>
            <a:ext cx="1073" cy="25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4"/>
          <p:cNvSpPr txBox="1"/>
          <p:nvPr/>
        </p:nvSpPr>
        <p:spPr>
          <a:xfrm>
            <a:off x="1043608" y="6093296"/>
            <a:ext cx="86409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Geburt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3851920" y="6093296"/>
            <a:ext cx="1944216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Erwachsenes Leben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29" name="TextBox 40"/>
          <p:cNvSpPr txBox="1"/>
          <p:nvPr/>
        </p:nvSpPr>
        <p:spPr>
          <a:xfrm>
            <a:off x="6439831" y="6093296"/>
            <a:ext cx="724457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Tod</a:t>
            </a:r>
            <a:endParaRPr lang="de-CH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41"/>
          <p:cNvCxnSpPr/>
          <p:nvPr/>
        </p:nvCxnSpPr>
        <p:spPr>
          <a:xfrm flipH="1">
            <a:off x="6732240" y="5805264"/>
            <a:ext cx="1073" cy="257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42"/>
          <p:cNvSpPr txBox="1"/>
          <p:nvPr/>
        </p:nvSpPr>
        <p:spPr>
          <a:xfrm>
            <a:off x="6948264" y="1499447"/>
            <a:ext cx="1800200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CH" sz="2000" b="1" dirty="0" smtClean="0">
                <a:solidFill>
                  <a:schemeClr val="tx1"/>
                </a:solidFill>
              </a:rPr>
              <a:t>Gedächtnis-formen</a:t>
            </a:r>
            <a:endParaRPr lang="de-CH" sz="2000" b="1" dirty="0">
              <a:solidFill>
                <a:schemeClr val="tx1"/>
              </a:solidFill>
            </a:endParaRPr>
          </a:p>
        </p:txBody>
      </p:sp>
      <p:cxnSp>
        <p:nvCxnSpPr>
          <p:cNvPr id="32" name="Curved Connector 44"/>
          <p:cNvCxnSpPr/>
          <p:nvPr/>
        </p:nvCxnSpPr>
        <p:spPr>
          <a:xfrm flipV="1">
            <a:off x="1475656" y="2379264"/>
            <a:ext cx="5241344" cy="2520279"/>
          </a:xfrm>
          <a:prstGeom prst="curvedConnector3">
            <a:avLst>
              <a:gd name="adj1" fmla="val 17144"/>
            </a:avLst>
          </a:prstGeom>
          <a:ln>
            <a:solidFill>
              <a:schemeClr val="dk1">
                <a:alpha val="4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54"/>
          <p:cNvSpPr txBox="1"/>
          <p:nvPr/>
        </p:nvSpPr>
        <p:spPr>
          <a:xfrm>
            <a:off x="3491880" y="3068960"/>
            <a:ext cx="201622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CH" b="1" dirty="0" smtClean="0">
                <a:solidFill>
                  <a:schemeClr val="tx1"/>
                </a:solidFill>
              </a:rPr>
              <a:t>Sprachentwicklung</a:t>
            </a:r>
            <a:endParaRPr lang="de-CH" b="1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56"/>
          <p:cNvCxnSpPr/>
          <p:nvPr/>
        </p:nvCxnSpPr>
        <p:spPr>
          <a:xfrm rot="10800000">
            <a:off x="2843809" y="3140968"/>
            <a:ext cx="648072" cy="123110"/>
          </a:xfrm>
          <a:prstGeom prst="bentConnector3">
            <a:avLst>
              <a:gd name="adj1" fmla="val 37173"/>
            </a:avLst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922736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CH" dirty="0" smtClean="0"/>
              <a:t>Nach konkreten Dingen/Geschehen fragen</a:t>
            </a:r>
          </a:p>
          <a:p>
            <a:pPr marL="0" indent="0">
              <a:buNone/>
            </a:pPr>
            <a:r>
              <a:rPr lang="de-CH" dirty="0" smtClean="0"/>
              <a:t>          Verben </a:t>
            </a:r>
          </a:p>
          <a:p>
            <a:pPr marL="0" indent="0">
              <a:buNone/>
            </a:pPr>
            <a:r>
              <a:rPr lang="de-CH" dirty="0" smtClean="0"/>
              <a:t>Nach </a:t>
            </a:r>
            <a:r>
              <a:rPr lang="de-CH" dirty="0"/>
              <a:t>Bewegung, </a:t>
            </a:r>
          </a:p>
          <a:p>
            <a:pPr marL="0" indent="0">
              <a:buNone/>
            </a:pPr>
            <a:r>
              <a:rPr lang="de-CH" dirty="0"/>
              <a:t>Aktion, Ablauf </a:t>
            </a:r>
            <a:r>
              <a:rPr lang="de-CH" dirty="0" smtClean="0"/>
              <a:t>fragen</a:t>
            </a:r>
          </a:p>
          <a:p>
            <a:pPr marL="0" indent="0">
              <a:buNone/>
            </a:pPr>
            <a:r>
              <a:rPr lang="de-CH" dirty="0" smtClean="0"/>
              <a:t>(</a:t>
            </a:r>
            <a:r>
              <a:rPr lang="de-CH" dirty="0" err="1" smtClean="0"/>
              <a:t>Isodynamik</a:t>
            </a:r>
            <a:r>
              <a:rPr lang="de-CH" dirty="0" smtClean="0"/>
              <a:t>)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Substantive</a:t>
            </a:r>
          </a:p>
          <a:p>
            <a:pPr marL="0" indent="0">
              <a:buNone/>
            </a:pPr>
            <a:r>
              <a:rPr lang="de-CH" dirty="0" smtClean="0"/>
              <a:t>Nach den Qualitäten des konkreten Gegenstands, einer Person fragen, </a:t>
            </a:r>
            <a:r>
              <a:rPr lang="de-CH" dirty="0"/>
              <a:t>ein </a:t>
            </a:r>
            <a:r>
              <a:rPr lang="de-CH" dirty="0" smtClean="0"/>
              <a:t>Bild explorieren</a:t>
            </a:r>
            <a:r>
              <a:rPr lang="de-CH" dirty="0"/>
              <a:t>, </a:t>
            </a:r>
            <a:r>
              <a:rPr lang="de-CH" dirty="0" err="1" smtClean="0"/>
              <a:t>einerMetapher</a:t>
            </a:r>
            <a:r>
              <a:rPr lang="de-CH" dirty="0" smtClean="0"/>
              <a:t> (Isomorphie) 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			–&gt; </a:t>
            </a:r>
            <a:r>
              <a:rPr lang="de-CH" dirty="0"/>
              <a:t>s</a:t>
            </a:r>
            <a:r>
              <a:rPr lang="de-CH" dirty="0" smtClean="0"/>
              <a:t>trukturelle Koppelung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7290" y="6381328"/>
            <a:ext cx="2133600" cy="365125"/>
          </a:xfrm>
        </p:spPr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15" name="Grafik 14" descr="Stock%20Foto%20Scriptum%2010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0500" y="1628800"/>
            <a:ext cx="4333948" cy="2905001"/>
          </a:xfrm>
          <a:prstGeom prst="rect">
            <a:avLst/>
          </a:prstGeom>
        </p:spPr>
      </p:pic>
      <p:sp>
        <p:nvSpPr>
          <p:cNvPr id="18" name="Right Arrow 19"/>
          <p:cNvSpPr/>
          <p:nvPr/>
        </p:nvSpPr>
        <p:spPr>
          <a:xfrm>
            <a:off x="586390" y="4286052"/>
            <a:ext cx="620334" cy="238670"/>
          </a:xfrm>
          <a:prstGeom prst="rightArrow">
            <a:avLst>
              <a:gd name="adj1" fmla="val 35100"/>
              <a:gd name="adj2" fmla="val 4900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ight Arrow 19"/>
          <p:cNvSpPr/>
          <p:nvPr/>
        </p:nvSpPr>
        <p:spPr>
          <a:xfrm>
            <a:off x="567290" y="1892151"/>
            <a:ext cx="620334" cy="238670"/>
          </a:xfrm>
          <a:prstGeom prst="rightArrow">
            <a:avLst>
              <a:gd name="adj1" fmla="val 35100"/>
              <a:gd name="adj2" fmla="val 49002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1080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Paralogische Gespräche führen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70197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675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CH" dirty="0" smtClean="0"/>
              <a:t>Der Gesprächspartner/die Gesprächspartnerin (Klient/in) tritt in ein Prozess zur Bearbeitung seines Themas ein und begeht Wege mit eigenen Ressourcen 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Der/die Gesprächsführende begünstigt mit seinem Eingehen auf die Eigensprache die </a:t>
            </a:r>
            <a:r>
              <a:rPr lang="de-DE" dirty="0" smtClean="0"/>
              <a:t>selbstregulierenden </a:t>
            </a:r>
            <a:r>
              <a:rPr lang="de-DE" dirty="0"/>
              <a:t>Veränderungs-/Lern-/Entwicklungs-/Verarbeitungs-/Bewältigungs-/</a:t>
            </a:r>
            <a:r>
              <a:rPr lang="de-DE" dirty="0" smtClean="0"/>
              <a:t>Heilungsprozesse des Gegenübers</a:t>
            </a:r>
            <a:endParaRPr lang="de-DE" dirty="0"/>
          </a:p>
          <a:p>
            <a:pPr marL="0" indent="0" algn="just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23728" y="6356350"/>
            <a:ext cx="4464496" cy="36512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Idiolektik: günstig 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CH" dirty="0" smtClean="0"/>
              <a:t>Primäre Interventionen: </a:t>
            </a:r>
            <a:r>
              <a:rPr lang="de-CH" dirty="0"/>
              <a:t>R</a:t>
            </a:r>
            <a:r>
              <a:rPr lang="de-CH" dirty="0" smtClean="0"/>
              <a:t>essourcen aufspüren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8" name="Freeform 6"/>
          <p:cNvSpPr/>
          <p:nvPr/>
        </p:nvSpPr>
        <p:spPr>
          <a:xfrm rot="18724634">
            <a:off x="1697195" y="3186437"/>
            <a:ext cx="3020470" cy="2789382"/>
          </a:xfrm>
          <a:custGeom>
            <a:avLst/>
            <a:gdLst>
              <a:gd name="connsiteX0" fmla="*/ 1893455 w 3020470"/>
              <a:gd name="connsiteY0" fmla="*/ 0 h 2789382"/>
              <a:gd name="connsiteX1" fmla="*/ 2013527 w 3020470"/>
              <a:gd name="connsiteY1" fmla="*/ 27710 h 2789382"/>
              <a:gd name="connsiteX2" fmla="*/ 2068946 w 3020470"/>
              <a:gd name="connsiteY2" fmla="*/ 73891 h 2789382"/>
              <a:gd name="connsiteX3" fmla="*/ 2124364 w 3020470"/>
              <a:gd name="connsiteY3" fmla="*/ 110837 h 2789382"/>
              <a:gd name="connsiteX4" fmla="*/ 2152073 w 3020470"/>
              <a:gd name="connsiteY4" fmla="*/ 138546 h 2789382"/>
              <a:gd name="connsiteX5" fmla="*/ 2207491 w 3020470"/>
              <a:gd name="connsiteY5" fmla="*/ 175491 h 2789382"/>
              <a:gd name="connsiteX6" fmla="*/ 2235200 w 3020470"/>
              <a:gd name="connsiteY6" fmla="*/ 193964 h 2789382"/>
              <a:gd name="connsiteX7" fmla="*/ 2262909 w 3020470"/>
              <a:gd name="connsiteY7" fmla="*/ 221673 h 2789382"/>
              <a:gd name="connsiteX8" fmla="*/ 2318327 w 3020470"/>
              <a:gd name="connsiteY8" fmla="*/ 258619 h 2789382"/>
              <a:gd name="connsiteX9" fmla="*/ 2346036 w 3020470"/>
              <a:gd name="connsiteY9" fmla="*/ 277091 h 2789382"/>
              <a:gd name="connsiteX10" fmla="*/ 2401455 w 3020470"/>
              <a:gd name="connsiteY10" fmla="*/ 323273 h 2789382"/>
              <a:gd name="connsiteX11" fmla="*/ 2419927 w 3020470"/>
              <a:gd name="connsiteY11" fmla="*/ 350982 h 2789382"/>
              <a:gd name="connsiteX12" fmla="*/ 2447636 w 3020470"/>
              <a:gd name="connsiteY12" fmla="*/ 369455 h 2789382"/>
              <a:gd name="connsiteX13" fmla="*/ 2484582 w 3020470"/>
              <a:gd name="connsiteY13" fmla="*/ 424873 h 2789382"/>
              <a:gd name="connsiteX14" fmla="*/ 2530764 w 3020470"/>
              <a:gd name="connsiteY14" fmla="*/ 489528 h 2789382"/>
              <a:gd name="connsiteX15" fmla="*/ 2549236 w 3020470"/>
              <a:gd name="connsiteY15" fmla="*/ 517237 h 2789382"/>
              <a:gd name="connsiteX16" fmla="*/ 2576946 w 3020470"/>
              <a:gd name="connsiteY16" fmla="*/ 544946 h 2789382"/>
              <a:gd name="connsiteX17" fmla="*/ 2613891 w 3020470"/>
              <a:gd name="connsiteY17" fmla="*/ 591128 h 2789382"/>
              <a:gd name="connsiteX18" fmla="*/ 2632364 w 3020470"/>
              <a:gd name="connsiteY18" fmla="*/ 628073 h 2789382"/>
              <a:gd name="connsiteX19" fmla="*/ 2660073 w 3020470"/>
              <a:gd name="connsiteY19" fmla="*/ 655782 h 2789382"/>
              <a:gd name="connsiteX20" fmla="*/ 2697018 w 3020470"/>
              <a:gd name="connsiteY20" fmla="*/ 720437 h 2789382"/>
              <a:gd name="connsiteX21" fmla="*/ 2724727 w 3020470"/>
              <a:gd name="connsiteY21" fmla="*/ 748146 h 2789382"/>
              <a:gd name="connsiteX22" fmla="*/ 2743200 w 3020470"/>
              <a:gd name="connsiteY22" fmla="*/ 775855 h 2789382"/>
              <a:gd name="connsiteX23" fmla="*/ 2761673 w 3020470"/>
              <a:gd name="connsiteY23" fmla="*/ 831273 h 2789382"/>
              <a:gd name="connsiteX24" fmla="*/ 2798618 w 3020470"/>
              <a:gd name="connsiteY24" fmla="*/ 886691 h 2789382"/>
              <a:gd name="connsiteX25" fmla="*/ 2826327 w 3020470"/>
              <a:gd name="connsiteY25" fmla="*/ 951346 h 2789382"/>
              <a:gd name="connsiteX26" fmla="*/ 2835564 w 3020470"/>
              <a:gd name="connsiteY26" fmla="*/ 979055 h 2789382"/>
              <a:gd name="connsiteX27" fmla="*/ 2854036 w 3020470"/>
              <a:gd name="connsiteY27" fmla="*/ 1006764 h 2789382"/>
              <a:gd name="connsiteX28" fmla="*/ 2863273 w 3020470"/>
              <a:gd name="connsiteY28" fmla="*/ 1034473 h 2789382"/>
              <a:gd name="connsiteX29" fmla="*/ 2881746 w 3020470"/>
              <a:gd name="connsiteY29" fmla="*/ 1071419 h 2789382"/>
              <a:gd name="connsiteX30" fmla="*/ 2918691 w 3020470"/>
              <a:gd name="connsiteY30" fmla="*/ 1173019 h 2789382"/>
              <a:gd name="connsiteX31" fmla="*/ 2946400 w 3020470"/>
              <a:gd name="connsiteY31" fmla="*/ 1256146 h 2789382"/>
              <a:gd name="connsiteX32" fmla="*/ 2955636 w 3020470"/>
              <a:gd name="connsiteY32" fmla="*/ 1283855 h 2789382"/>
              <a:gd name="connsiteX33" fmla="*/ 2974109 w 3020470"/>
              <a:gd name="connsiteY33" fmla="*/ 1320800 h 2789382"/>
              <a:gd name="connsiteX34" fmla="*/ 2992582 w 3020470"/>
              <a:gd name="connsiteY34" fmla="*/ 1394691 h 2789382"/>
              <a:gd name="connsiteX35" fmla="*/ 3001818 w 3020470"/>
              <a:gd name="connsiteY35" fmla="*/ 1422400 h 2789382"/>
              <a:gd name="connsiteX36" fmla="*/ 3011055 w 3020470"/>
              <a:gd name="connsiteY36" fmla="*/ 1487055 h 2789382"/>
              <a:gd name="connsiteX37" fmla="*/ 3020291 w 3020470"/>
              <a:gd name="connsiteY37" fmla="*/ 1533237 h 2789382"/>
              <a:gd name="connsiteX38" fmla="*/ 3001818 w 3020470"/>
              <a:gd name="connsiteY38" fmla="*/ 2013528 h 2789382"/>
              <a:gd name="connsiteX39" fmla="*/ 2992582 w 3020470"/>
              <a:gd name="connsiteY39" fmla="*/ 2059710 h 2789382"/>
              <a:gd name="connsiteX40" fmla="*/ 2974109 w 3020470"/>
              <a:gd name="connsiteY40" fmla="*/ 2170546 h 2789382"/>
              <a:gd name="connsiteX41" fmla="*/ 2964873 w 3020470"/>
              <a:gd name="connsiteY41" fmla="*/ 2198255 h 2789382"/>
              <a:gd name="connsiteX42" fmla="*/ 2937164 w 3020470"/>
              <a:gd name="connsiteY42" fmla="*/ 2290619 h 2789382"/>
              <a:gd name="connsiteX43" fmla="*/ 2927927 w 3020470"/>
              <a:gd name="connsiteY43" fmla="*/ 2318328 h 2789382"/>
              <a:gd name="connsiteX44" fmla="*/ 2918691 w 3020470"/>
              <a:gd name="connsiteY44" fmla="*/ 2346037 h 2789382"/>
              <a:gd name="connsiteX45" fmla="*/ 2900218 w 3020470"/>
              <a:gd name="connsiteY45" fmla="*/ 2373746 h 2789382"/>
              <a:gd name="connsiteX46" fmla="*/ 2844800 w 3020470"/>
              <a:gd name="connsiteY46" fmla="*/ 2484582 h 2789382"/>
              <a:gd name="connsiteX47" fmla="*/ 2817091 w 3020470"/>
              <a:gd name="connsiteY47" fmla="*/ 2503055 h 2789382"/>
              <a:gd name="connsiteX48" fmla="*/ 2789382 w 3020470"/>
              <a:gd name="connsiteY48" fmla="*/ 2558473 h 2789382"/>
              <a:gd name="connsiteX49" fmla="*/ 2724727 w 3020470"/>
              <a:gd name="connsiteY49" fmla="*/ 2595419 h 2789382"/>
              <a:gd name="connsiteX50" fmla="*/ 2697018 w 3020470"/>
              <a:gd name="connsiteY50" fmla="*/ 2613891 h 2789382"/>
              <a:gd name="connsiteX51" fmla="*/ 2678546 w 3020470"/>
              <a:gd name="connsiteY51" fmla="*/ 2641600 h 2789382"/>
              <a:gd name="connsiteX52" fmla="*/ 2650836 w 3020470"/>
              <a:gd name="connsiteY52" fmla="*/ 2650837 h 2789382"/>
              <a:gd name="connsiteX53" fmla="*/ 2623127 w 3020470"/>
              <a:gd name="connsiteY53" fmla="*/ 2669310 h 2789382"/>
              <a:gd name="connsiteX54" fmla="*/ 2604655 w 3020470"/>
              <a:gd name="connsiteY54" fmla="*/ 2697019 h 2789382"/>
              <a:gd name="connsiteX55" fmla="*/ 2576946 w 3020470"/>
              <a:gd name="connsiteY55" fmla="*/ 2706255 h 2789382"/>
              <a:gd name="connsiteX56" fmla="*/ 2549236 w 3020470"/>
              <a:gd name="connsiteY56" fmla="*/ 2724728 h 2789382"/>
              <a:gd name="connsiteX57" fmla="*/ 2530764 w 3020470"/>
              <a:gd name="connsiteY57" fmla="*/ 2752437 h 2789382"/>
              <a:gd name="connsiteX58" fmla="*/ 2475346 w 3020470"/>
              <a:gd name="connsiteY58" fmla="*/ 2770910 h 2789382"/>
              <a:gd name="connsiteX59" fmla="*/ 2392218 w 3020470"/>
              <a:gd name="connsiteY59" fmla="*/ 2789382 h 2789382"/>
              <a:gd name="connsiteX60" fmla="*/ 1874982 w 3020470"/>
              <a:gd name="connsiteY60" fmla="*/ 2780146 h 2789382"/>
              <a:gd name="connsiteX61" fmla="*/ 1810327 w 3020470"/>
              <a:gd name="connsiteY61" fmla="*/ 2770910 h 2789382"/>
              <a:gd name="connsiteX62" fmla="*/ 1699491 w 3020470"/>
              <a:gd name="connsiteY62" fmla="*/ 2752437 h 2789382"/>
              <a:gd name="connsiteX63" fmla="*/ 1644073 w 3020470"/>
              <a:gd name="connsiteY63" fmla="*/ 2743200 h 2789382"/>
              <a:gd name="connsiteX64" fmla="*/ 1570182 w 3020470"/>
              <a:gd name="connsiteY64" fmla="*/ 2724728 h 2789382"/>
              <a:gd name="connsiteX65" fmla="*/ 1505527 w 3020470"/>
              <a:gd name="connsiteY65" fmla="*/ 2706255 h 2789382"/>
              <a:gd name="connsiteX66" fmla="*/ 1477818 w 3020470"/>
              <a:gd name="connsiteY66" fmla="*/ 2687782 h 2789382"/>
              <a:gd name="connsiteX67" fmla="*/ 1440873 w 3020470"/>
              <a:gd name="connsiteY67" fmla="*/ 2678546 h 2789382"/>
              <a:gd name="connsiteX68" fmla="*/ 1413164 w 3020470"/>
              <a:gd name="connsiteY68" fmla="*/ 2669310 h 2789382"/>
              <a:gd name="connsiteX69" fmla="*/ 1376218 w 3020470"/>
              <a:gd name="connsiteY69" fmla="*/ 2660073 h 2789382"/>
              <a:gd name="connsiteX70" fmla="*/ 1320800 w 3020470"/>
              <a:gd name="connsiteY70" fmla="*/ 2641600 h 2789382"/>
              <a:gd name="connsiteX71" fmla="*/ 1265382 w 3020470"/>
              <a:gd name="connsiteY71" fmla="*/ 2623128 h 2789382"/>
              <a:gd name="connsiteX72" fmla="*/ 1209964 w 3020470"/>
              <a:gd name="connsiteY72" fmla="*/ 2604655 h 2789382"/>
              <a:gd name="connsiteX73" fmla="*/ 1173018 w 3020470"/>
              <a:gd name="connsiteY73" fmla="*/ 2595419 h 2789382"/>
              <a:gd name="connsiteX74" fmla="*/ 1108364 w 3020470"/>
              <a:gd name="connsiteY74" fmla="*/ 2567710 h 2789382"/>
              <a:gd name="connsiteX75" fmla="*/ 1080655 w 3020470"/>
              <a:gd name="connsiteY75" fmla="*/ 2549237 h 2789382"/>
              <a:gd name="connsiteX76" fmla="*/ 1025236 w 3020470"/>
              <a:gd name="connsiteY76" fmla="*/ 2530764 h 2789382"/>
              <a:gd name="connsiteX77" fmla="*/ 969818 w 3020470"/>
              <a:gd name="connsiteY77" fmla="*/ 2503055 h 2789382"/>
              <a:gd name="connsiteX78" fmla="*/ 914400 w 3020470"/>
              <a:gd name="connsiteY78" fmla="*/ 2475346 h 2789382"/>
              <a:gd name="connsiteX79" fmla="*/ 858982 w 3020470"/>
              <a:gd name="connsiteY79" fmla="*/ 2429164 h 2789382"/>
              <a:gd name="connsiteX80" fmla="*/ 831273 w 3020470"/>
              <a:gd name="connsiteY80" fmla="*/ 2419928 h 2789382"/>
              <a:gd name="connsiteX81" fmla="*/ 812800 w 3020470"/>
              <a:gd name="connsiteY81" fmla="*/ 2392219 h 2789382"/>
              <a:gd name="connsiteX82" fmla="*/ 785091 w 3020470"/>
              <a:gd name="connsiteY82" fmla="*/ 2373746 h 2789382"/>
              <a:gd name="connsiteX83" fmla="*/ 748146 w 3020470"/>
              <a:gd name="connsiteY83" fmla="*/ 2346037 h 2789382"/>
              <a:gd name="connsiteX84" fmla="*/ 692727 w 3020470"/>
              <a:gd name="connsiteY84" fmla="*/ 2309091 h 2789382"/>
              <a:gd name="connsiteX85" fmla="*/ 637309 w 3020470"/>
              <a:gd name="connsiteY85" fmla="*/ 2262910 h 2789382"/>
              <a:gd name="connsiteX86" fmla="*/ 609600 w 3020470"/>
              <a:gd name="connsiteY86" fmla="*/ 2225964 h 2789382"/>
              <a:gd name="connsiteX87" fmla="*/ 581891 w 3020470"/>
              <a:gd name="connsiteY87" fmla="*/ 2207491 h 2789382"/>
              <a:gd name="connsiteX88" fmla="*/ 572655 w 3020470"/>
              <a:gd name="connsiteY88" fmla="*/ 2179782 h 2789382"/>
              <a:gd name="connsiteX89" fmla="*/ 544946 w 3020470"/>
              <a:gd name="connsiteY89" fmla="*/ 2142837 h 2789382"/>
              <a:gd name="connsiteX90" fmla="*/ 517236 w 3020470"/>
              <a:gd name="connsiteY90" fmla="*/ 2115128 h 2789382"/>
              <a:gd name="connsiteX91" fmla="*/ 498764 w 3020470"/>
              <a:gd name="connsiteY91" fmla="*/ 2087419 h 2789382"/>
              <a:gd name="connsiteX92" fmla="*/ 452582 w 3020470"/>
              <a:gd name="connsiteY92" fmla="*/ 2032000 h 2789382"/>
              <a:gd name="connsiteX93" fmla="*/ 415636 w 3020470"/>
              <a:gd name="connsiteY93" fmla="*/ 1985819 h 2789382"/>
              <a:gd name="connsiteX94" fmla="*/ 378691 w 3020470"/>
              <a:gd name="connsiteY94" fmla="*/ 1939637 h 2789382"/>
              <a:gd name="connsiteX95" fmla="*/ 314036 w 3020470"/>
              <a:gd name="connsiteY95" fmla="*/ 1847273 h 2789382"/>
              <a:gd name="connsiteX96" fmla="*/ 286327 w 3020470"/>
              <a:gd name="connsiteY96" fmla="*/ 1819564 h 2789382"/>
              <a:gd name="connsiteX97" fmla="*/ 249382 w 3020470"/>
              <a:gd name="connsiteY97" fmla="*/ 1754910 h 2789382"/>
              <a:gd name="connsiteX98" fmla="*/ 221673 w 3020470"/>
              <a:gd name="connsiteY98" fmla="*/ 1736437 h 2789382"/>
              <a:gd name="connsiteX99" fmla="*/ 175491 w 3020470"/>
              <a:gd name="connsiteY99" fmla="*/ 1653310 h 2789382"/>
              <a:gd name="connsiteX100" fmla="*/ 157018 w 3020470"/>
              <a:gd name="connsiteY100" fmla="*/ 1616364 h 2789382"/>
              <a:gd name="connsiteX101" fmla="*/ 120073 w 3020470"/>
              <a:gd name="connsiteY101" fmla="*/ 1560946 h 2789382"/>
              <a:gd name="connsiteX102" fmla="*/ 92364 w 3020470"/>
              <a:gd name="connsiteY102" fmla="*/ 1496291 h 2789382"/>
              <a:gd name="connsiteX103" fmla="*/ 73891 w 3020470"/>
              <a:gd name="connsiteY103" fmla="*/ 1459346 h 2789382"/>
              <a:gd name="connsiteX104" fmla="*/ 55418 w 3020470"/>
              <a:gd name="connsiteY104" fmla="*/ 1403928 h 2789382"/>
              <a:gd name="connsiteX105" fmla="*/ 46182 w 3020470"/>
              <a:gd name="connsiteY105" fmla="*/ 1376219 h 2789382"/>
              <a:gd name="connsiteX106" fmla="*/ 27709 w 3020470"/>
              <a:gd name="connsiteY106" fmla="*/ 1311564 h 2789382"/>
              <a:gd name="connsiteX107" fmla="*/ 18473 w 3020470"/>
              <a:gd name="connsiteY107" fmla="*/ 1256146 h 2789382"/>
              <a:gd name="connsiteX108" fmla="*/ 9236 w 3020470"/>
              <a:gd name="connsiteY108" fmla="*/ 1228437 h 2789382"/>
              <a:gd name="connsiteX109" fmla="*/ 0 w 3020470"/>
              <a:gd name="connsiteY109" fmla="*/ 1173019 h 2789382"/>
              <a:gd name="connsiteX110" fmla="*/ 9236 w 3020470"/>
              <a:gd name="connsiteY110" fmla="*/ 1080655 h 2789382"/>
              <a:gd name="connsiteX111" fmla="*/ 101600 w 3020470"/>
              <a:gd name="connsiteY111" fmla="*/ 1025237 h 2789382"/>
              <a:gd name="connsiteX112" fmla="*/ 129309 w 3020470"/>
              <a:gd name="connsiteY112" fmla="*/ 1016000 h 2789382"/>
              <a:gd name="connsiteX113" fmla="*/ 258618 w 3020470"/>
              <a:gd name="connsiteY113" fmla="*/ 1025237 h 2789382"/>
              <a:gd name="connsiteX114" fmla="*/ 332509 w 3020470"/>
              <a:gd name="connsiteY114" fmla="*/ 1043710 h 2789382"/>
              <a:gd name="connsiteX115" fmla="*/ 443346 w 3020470"/>
              <a:gd name="connsiteY115" fmla="*/ 1034473 h 2789382"/>
              <a:gd name="connsiteX116" fmla="*/ 461818 w 3020470"/>
              <a:gd name="connsiteY116" fmla="*/ 1006764 h 2789382"/>
              <a:gd name="connsiteX117" fmla="*/ 489527 w 3020470"/>
              <a:gd name="connsiteY117" fmla="*/ 988291 h 2789382"/>
              <a:gd name="connsiteX118" fmla="*/ 517236 w 3020470"/>
              <a:gd name="connsiteY118" fmla="*/ 923637 h 2789382"/>
              <a:gd name="connsiteX119" fmla="*/ 535709 w 3020470"/>
              <a:gd name="connsiteY119" fmla="*/ 849746 h 2789382"/>
              <a:gd name="connsiteX120" fmla="*/ 544946 w 3020470"/>
              <a:gd name="connsiteY120" fmla="*/ 822037 h 2789382"/>
              <a:gd name="connsiteX121" fmla="*/ 554182 w 3020470"/>
              <a:gd name="connsiteY121" fmla="*/ 701964 h 2789382"/>
              <a:gd name="connsiteX122" fmla="*/ 572655 w 3020470"/>
              <a:gd name="connsiteY122" fmla="*/ 674255 h 2789382"/>
              <a:gd name="connsiteX123" fmla="*/ 655782 w 3020470"/>
              <a:gd name="connsiteY123" fmla="*/ 628073 h 2789382"/>
              <a:gd name="connsiteX124" fmla="*/ 822036 w 3020470"/>
              <a:gd name="connsiteY124" fmla="*/ 637310 h 2789382"/>
              <a:gd name="connsiteX125" fmla="*/ 886691 w 3020470"/>
              <a:gd name="connsiteY125" fmla="*/ 711200 h 2789382"/>
              <a:gd name="connsiteX126" fmla="*/ 932873 w 3020470"/>
              <a:gd name="connsiteY126" fmla="*/ 766619 h 2789382"/>
              <a:gd name="connsiteX127" fmla="*/ 951346 w 3020470"/>
              <a:gd name="connsiteY127" fmla="*/ 794328 h 2789382"/>
              <a:gd name="connsiteX128" fmla="*/ 979055 w 3020470"/>
              <a:gd name="connsiteY128" fmla="*/ 822037 h 2789382"/>
              <a:gd name="connsiteX129" fmla="*/ 997527 w 3020470"/>
              <a:gd name="connsiteY129" fmla="*/ 849746 h 2789382"/>
              <a:gd name="connsiteX130" fmla="*/ 1089891 w 3020470"/>
              <a:gd name="connsiteY130" fmla="*/ 905164 h 2789382"/>
              <a:gd name="connsiteX131" fmla="*/ 1163782 w 3020470"/>
              <a:gd name="connsiteY131" fmla="*/ 923637 h 2789382"/>
              <a:gd name="connsiteX132" fmla="*/ 1265382 w 3020470"/>
              <a:gd name="connsiteY132" fmla="*/ 914400 h 2789382"/>
              <a:gd name="connsiteX133" fmla="*/ 1311564 w 3020470"/>
              <a:gd name="connsiteY133" fmla="*/ 868219 h 2789382"/>
              <a:gd name="connsiteX134" fmla="*/ 1339273 w 3020470"/>
              <a:gd name="connsiteY134" fmla="*/ 840510 h 2789382"/>
              <a:gd name="connsiteX135" fmla="*/ 1357746 w 3020470"/>
              <a:gd name="connsiteY135" fmla="*/ 812800 h 2789382"/>
              <a:gd name="connsiteX136" fmla="*/ 1413164 w 3020470"/>
              <a:gd name="connsiteY136" fmla="*/ 766619 h 2789382"/>
              <a:gd name="connsiteX137" fmla="*/ 1440873 w 3020470"/>
              <a:gd name="connsiteY137" fmla="*/ 757382 h 2789382"/>
              <a:gd name="connsiteX138" fmla="*/ 1579418 w 3020470"/>
              <a:gd name="connsiteY138" fmla="*/ 766619 h 2789382"/>
              <a:gd name="connsiteX139" fmla="*/ 1607127 w 3020470"/>
              <a:gd name="connsiteY139" fmla="*/ 775855 h 2789382"/>
              <a:gd name="connsiteX140" fmla="*/ 1653309 w 3020470"/>
              <a:gd name="connsiteY140" fmla="*/ 812800 h 2789382"/>
              <a:gd name="connsiteX141" fmla="*/ 1681018 w 3020470"/>
              <a:gd name="connsiteY141" fmla="*/ 868219 h 2789382"/>
              <a:gd name="connsiteX142" fmla="*/ 1708727 w 3020470"/>
              <a:gd name="connsiteY142" fmla="*/ 923637 h 2789382"/>
              <a:gd name="connsiteX143" fmla="*/ 1717964 w 3020470"/>
              <a:gd name="connsiteY143" fmla="*/ 969819 h 2789382"/>
              <a:gd name="connsiteX144" fmla="*/ 1727200 w 3020470"/>
              <a:gd name="connsiteY144" fmla="*/ 1034473 h 2789382"/>
              <a:gd name="connsiteX145" fmla="*/ 1745673 w 3020470"/>
              <a:gd name="connsiteY145" fmla="*/ 1089891 h 2789382"/>
              <a:gd name="connsiteX146" fmla="*/ 1773382 w 3020470"/>
              <a:gd name="connsiteY146" fmla="*/ 1108364 h 2789382"/>
              <a:gd name="connsiteX147" fmla="*/ 1791855 w 3020470"/>
              <a:gd name="connsiteY147" fmla="*/ 1136073 h 2789382"/>
              <a:gd name="connsiteX148" fmla="*/ 1985818 w 3020470"/>
              <a:gd name="connsiteY148" fmla="*/ 1163782 h 2789382"/>
              <a:gd name="connsiteX149" fmla="*/ 2096655 w 3020470"/>
              <a:gd name="connsiteY149" fmla="*/ 1191491 h 2789382"/>
              <a:gd name="connsiteX150" fmla="*/ 2124364 w 3020470"/>
              <a:gd name="connsiteY150" fmla="*/ 1200728 h 2789382"/>
              <a:gd name="connsiteX151" fmla="*/ 2207491 w 3020470"/>
              <a:gd name="connsiteY151" fmla="*/ 1274619 h 2789382"/>
              <a:gd name="connsiteX152" fmla="*/ 2244436 w 3020470"/>
              <a:gd name="connsiteY152" fmla="*/ 1330037 h 2789382"/>
              <a:gd name="connsiteX153" fmla="*/ 2253673 w 3020470"/>
              <a:gd name="connsiteY153" fmla="*/ 1357746 h 2789382"/>
              <a:gd name="connsiteX154" fmla="*/ 2225964 w 3020470"/>
              <a:gd name="connsiteY154" fmla="*/ 1376219 h 2789382"/>
              <a:gd name="connsiteX155" fmla="*/ 1902691 w 3020470"/>
              <a:gd name="connsiteY155" fmla="*/ 1394691 h 2789382"/>
              <a:gd name="connsiteX156" fmla="*/ 1874982 w 3020470"/>
              <a:gd name="connsiteY156" fmla="*/ 1422400 h 2789382"/>
              <a:gd name="connsiteX157" fmla="*/ 1847273 w 3020470"/>
              <a:gd name="connsiteY157" fmla="*/ 1440873 h 2789382"/>
              <a:gd name="connsiteX158" fmla="*/ 1810327 w 3020470"/>
              <a:gd name="connsiteY158" fmla="*/ 1496291 h 2789382"/>
              <a:gd name="connsiteX159" fmla="*/ 1828800 w 3020470"/>
              <a:gd name="connsiteY159" fmla="*/ 1588655 h 2789382"/>
              <a:gd name="connsiteX160" fmla="*/ 1847273 w 3020470"/>
              <a:gd name="connsiteY160" fmla="*/ 1616364 h 2789382"/>
              <a:gd name="connsiteX161" fmla="*/ 1874982 w 3020470"/>
              <a:gd name="connsiteY161" fmla="*/ 1625600 h 2789382"/>
              <a:gd name="connsiteX162" fmla="*/ 2170546 w 3020470"/>
              <a:gd name="connsiteY162" fmla="*/ 1653310 h 2789382"/>
              <a:gd name="connsiteX163" fmla="*/ 2235200 w 3020470"/>
              <a:gd name="connsiteY163" fmla="*/ 1662546 h 2789382"/>
              <a:gd name="connsiteX164" fmla="*/ 2262909 w 3020470"/>
              <a:gd name="connsiteY164" fmla="*/ 1671782 h 2789382"/>
              <a:gd name="connsiteX165" fmla="*/ 2290618 w 3020470"/>
              <a:gd name="connsiteY165" fmla="*/ 1690255 h 2789382"/>
              <a:gd name="connsiteX166" fmla="*/ 2346036 w 3020470"/>
              <a:gd name="connsiteY166" fmla="*/ 1708728 h 2789382"/>
              <a:gd name="connsiteX167" fmla="*/ 2364509 w 3020470"/>
              <a:gd name="connsiteY167" fmla="*/ 1736437 h 2789382"/>
              <a:gd name="connsiteX168" fmla="*/ 2429164 w 3020470"/>
              <a:gd name="connsiteY168" fmla="*/ 1773382 h 2789382"/>
              <a:gd name="connsiteX169" fmla="*/ 2456873 w 3020470"/>
              <a:gd name="connsiteY169" fmla="*/ 1801091 h 2789382"/>
              <a:gd name="connsiteX170" fmla="*/ 2512291 w 3020470"/>
              <a:gd name="connsiteY170" fmla="*/ 1838037 h 2789382"/>
              <a:gd name="connsiteX171" fmla="*/ 2521527 w 3020470"/>
              <a:gd name="connsiteY171" fmla="*/ 1865746 h 2789382"/>
              <a:gd name="connsiteX172" fmla="*/ 2540000 w 3020470"/>
              <a:gd name="connsiteY172" fmla="*/ 1893455 h 2789382"/>
              <a:gd name="connsiteX173" fmla="*/ 2530764 w 3020470"/>
              <a:gd name="connsiteY173" fmla="*/ 2032000 h 2789382"/>
              <a:gd name="connsiteX174" fmla="*/ 2512291 w 3020470"/>
              <a:gd name="connsiteY174" fmla="*/ 2068946 h 2789382"/>
              <a:gd name="connsiteX175" fmla="*/ 2447636 w 3020470"/>
              <a:gd name="connsiteY175" fmla="*/ 2152073 h 2789382"/>
              <a:gd name="connsiteX176" fmla="*/ 2392218 w 3020470"/>
              <a:gd name="connsiteY176" fmla="*/ 2189019 h 2789382"/>
              <a:gd name="connsiteX177" fmla="*/ 2364509 w 3020470"/>
              <a:gd name="connsiteY177" fmla="*/ 2198255 h 2789382"/>
              <a:gd name="connsiteX178" fmla="*/ 2253673 w 3020470"/>
              <a:gd name="connsiteY178" fmla="*/ 2216728 h 2789382"/>
              <a:gd name="connsiteX179" fmla="*/ 2022764 w 3020470"/>
              <a:gd name="connsiteY179" fmla="*/ 2207491 h 2789382"/>
              <a:gd name="connsiteX180" fmla="*/ 1921164 w 3020470"/>
              <a:gd name="connsiteY180" fmla="*/ 2189019 h 2789382"/>
              <a:gd name="connsiteX181" fmla="*/ 1893455 w 3020470"/>
              <a:gd name="connsiteY181" fmla="*/ 2161310 h 2789382"/>
              <a:gd name="connsiteX182" fmla="*/ 1865746 w 3020470"/>
              <a:gd name="connsiteY182" fmla="*/ 2152073 h 2789382"/>
              <a:gd name="connsiteX183" fmla="*/ 1791855 w 3020470"/>
              <a:gd name="connsiteY183" fmla="*/ 2068946 h 2789382"/>
              <a:gd name="connsiteX184" fmla="*/ 1764146 w 3020470"/>
              <a:gd name="connsiteY184" fmla="*/ 2041237 h 2789382"/>
              <a:gd name="connsiteX185" fmla="*/ 1717964 w 3020470"/>
              <a:gd name="connsiteY185" fmla="*/ 1976582 h 2789382"/>
              <a:gd name="connsiteX186" fmla="*/ 1653309 w 3020470"/>
              <a:gd name="connsiteY186" fmla="*/ 1902691 h 2789382"/>
              <a:gd name="connsiteX187" fmla="*/ 1625600 w 3020470"/>
              <a:gd name="connsiteY187" fmla="*/ 1893455 h 2789382"/>
              <a:gd name="connsiteX188" fmla="*/ 1579418 w 3020470"/>
              <a:gd name="connsiteY188" fmla="*/ 1911928 h 2789382"/>
              <a:gd name="connsiteX189" fmla="*/ 1524000 w 3020470"/>
              <a:gd name="connsiteY189" fmla="*/ 1930400 h 2789382"/>
              <a:gd name="connsiteX190" fmla="*/ 1496291 w 3020470"/>
              <a:gd name="connsiteY190" fmla="*/ 1948873 h 2789382"/>
              <a:gd name="connsiteX191" fmla="*/ 1468582 w 3020470"/>
              <a:gd name="connsiteY191" fmla="*/ 1976582 h 2789382"/>
              <a:gd name="connsiteX192" fmla="*/ 1440873 w 3020470"/>
              <a:gd name="connsiteY192" fmla="*/ 1985819 h 2789382"/>
              <a:gd name="connsiteX193" fmla="*/ 1357746 w 3020470"/>
              <a:gd name="connsiteY193" fmla="*/ 2059710 h 2789382"/>
              <a:gd name="connsiteX194" fmla="*/ 1330036 w 3020470"/>
              <a:gd name="connsiteY194" fmla="*/ 2068946 h 2789382"/>
              <a:gd name="connsiteX195" fmla="*/ 1293091 w 3020470"/>
              <a:gd name="connsiteY195" fmla="*/ 2096655 h 2789382"/>
              <a:gd name="connsiteX196" fmla="*/ 1219200 w 3020470"/>
              <a:gd name="connsiteY196" fmla="*/ 2115128 h 2789382"/>
              <a:gd name="connsiteX197" fmla="*/ 1052946 w 3020470"/>
              <a:gd name="connsiteY197" fmla="*/ 2105891 h 2789382"/>
              <a:gd name="connsiteX198" fmla="*/ 997527 w 3020470"/>
              <a:gd name="connsiteY198" fmla="*/ 2087419 h 2789382"/>
              <a:gd name="connsiteX199" fmla="*/ 979055 w 3020470"/>
              <a:gd name="connsiteY199" fmla="*/ 2059710 h 2789382"/>
              <a:gd name="connsiteX200" fmla="*/ 951346 w 3020470"/>
              <a:gd name="connsiteY200" fmla="*/ 2032000 h 2789382"/>
              <a:gd name="connsiteX201" fmla="*/ 914400 w 3020470"/>
              <a:gd name="connsiteY201" fmla="*/ 1967346 h 2789382"/>
              <a:gd name="connsiteX202" fmla="*/ 886691 w 3020470"/>
              <a:gd name="connsiteY202" fmla="*/ 1948873 h 2789382"/>
              <a:gd name="connsiteX203" fmla="*/ 840509 w 3020470"/>
              <a:gd name="connsiteY203" fmla="*/ 1865746 h 2789382"/>
              <a:gd name="connsiteX204" fmla="*/ 822036 w 3020470"/>
              <a:gd name="connsiteY204" fmla="*/ 1838037 h 2789382"/>
              <a:gd name="connsiteX205" fmla="*/ 812800 w 3020470"/>
              <a:gd name="connsiteY205" fmla="*/ 1810328 h 2789382"/>
              <a:gd name="connsiteX206" fmla="*/ 775855 w 3020470"/>
              <a:gd name="connsiteY206" fmla="*/ 1754910 h 2789382"/>
              <a:gd name="connsiteX207" fmla="*/ 757382 w 3020470"/>
              <a:gd name="connsiteY207" fmla="*/ 1699491 h 2789382"/>
              <a:gd name="connsiteX208" fmla="*/ 748146 w 3020470"/>
              <a:gd name="connsiteY208" fmla="*/ 1671782 h 2789382"/>
              <a:gd name="connsiteX209" fmla="*/ 720436 w 3020470"/>
              <a:gd name="connsiteY209" fmla="*/ 1616364 h 2789382"/>
              <a:gd name="connsiteX210" fmla="*/ 692727 w 3020470"/>
              <a:gd name="connsiteY210" fmla="*/ 1560946 h 2789382"/>
              <a:gd name="connsiteX211" fmla="*/ 701964 w 3020470"/>
              <a:gd name="connsiteY211" fmla="*/ 1496291 h 2789382"/>
              <a:gd name="connsiteX212" fmla="*/ 711200 w 3020470"/>
              <a:gd name="connsiteY212" fmla="*/ 1468582 h 2789382"/>
              <a:gd name="connsiteX213" fmla="*/ 720436 w 3020470"/>
              <a:gd name="connsiteY213" fmla="*/ 1385455 h 2789382"/>
              <a:gd name="connsiteX214" fmla="*/ 803564 w 3020470"/>
              <a:gd name="connsiteY214" fmla="*/ 1339273 h 2789382"/>
              <a:gd name="connsiteX215" fmla="*/ 831273 w 3020470"/>
              <a:gd name="connsiteY215" fmla="*/ 1330037 h 2789382"/>
              <a:gd name="connsiteX216" fmla="*/ 988291 w 3020470"/>
              <a:gd name="connsiteY216" fmla="*/ 1339273 h 2789382"/>
              <a:gd name="connsiteX217" fmla="*/ 1052946 w 3020470"/>
              <a:gd name="connsiteY217" fmla="*/ 1357746 h 2789382"/>
              <a:gd name="connsiteX218" fmla="*/ 1099127 w 3020470"/>
              <a:gd name="connsiteY218" fmla="*/ 1357746 h 278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3020470" h="2789382">
                <a:moveTo>
                  <a:pt x="1893455" y="0"/>
                </a:moveTo>
                <a:cubicBezTo>
                  <a:pt x="1923264" y="4259"/>
                  <a:pt x="1985864" y="9268"/>
                  <a:pt x="2013527" y="27710"/>
                </a:cubicBezTo>
                <a:cubicBezTo>
                  <a:pt x="2112521" y="93703"/>
                  <a:pt x="1962293" y="-9061"/>
                  <a:pt x="2068946" y="73891"/>
                </a:cubicBezTo>
                <a:cubicBezTo>
                  <a:pt x="2086471" y="87521"/>
                  <a:pt x="2108665" y="95138"/>
                  <a:pt x="2124364" y="110837"/>
                </a:cubicBezTo>
                <a:cubicBezTo>
                  <a:pt x="2133600" y="120073"/>
                  <a:pt x="2141762" y="130527"/>
                  <a:pt x="2152073" y="138546"/>
                </a:cubicBezTo>
                <a:cubicBezTo>
                  <a:pt x="2169598" y="152176"/>
                  <a:pt x="2189018" y="163176"/>
                  <a:pt x="2207491" y="175491"/>
                </a:cubicBezTo>
                <a:cubicBezTo>
                  <a:pt x="2216727" y="181649"/>
                  <a:pt x="2227351" y="186115"/>
                  <a:pt x="2235200" y="193964"/>
                </a:cubicBezTo>
                <a:cubicBezTo>
                  <a:pt x="2244436" y="203200"/>
                  <a:pt x="2252598" y="213654"/>
                  <a:pt x="2262909" y="221673"/>
                </a:cubicBezTo>
                <a:cubicBezTo>
                  <a:pt x="2280434" y="235303"/>
                  <a:pt x="2299854" y="246304"/>
                  <a:pt x="2318327" y="258619"/>
                </a:cubicBezTo>
                <a:cubicBezTo>
                  <a:pt x="2327563" y="264776"/>
                  <a:pt x="2338187" y="269242"/>
                  <a:pt x="2346036" y="277091"/>
                </a:cubicBezTo>
                <a:cubicBezTo>
                  <a:pt x="2381596" y="312649"/>
                  <a:pt x="2362878" y="297554"/>
                  <a:pt x="2401455" y="323273"/>
                </a:cubicBezTo>
                <a:cubicBezTo>
                  <a:pt x="2407612" y="332509"/>
                  <a:pt x="2412078" y="343133"/>
                  <a:pt x="2419927" y="350982"/>
                </a:cubicBezTo>
                <a:cubicBezTo>
                  <a:pt x="2427776" y="358832"/>
                  <a:pt x="2440326" y="361101"/>
                  <a:pt x="2447636" y="369455"/>
                </a:cubicBezTo>
                <a:cubicBezTo>
                  <a:pt x="2462256" y="386163"/>
                  <a:pt x="2472267" y="406400"/>
                  <a:pt x="2484582" y="424873"/>
                </a:cubicBezTo>
                <a:cubicBezTo>
                  <a:pt x="2528130" y="490193"/>
                  <a:pt x="2473464" y="409306"/>
                  <a:pt x="2530764" y="489528"/>
                </a:cubicBezTo>
                <a:cubicBezTo>
                  <a:pt x="2537216" y="498561"/>
                  <a:pt x="2542130" y="508709"/>
                  <a:pt x="2549236" y="517237"/>
                </a:cubicBezTo>
                <a:cubicBezTo>
                  <a:pt x="2557598" y="527272"/>
                  <a:pt x="2567709" y="535710"/>
                  <a:pt x="2576946" y="544946"/>
                </a:cubicBezTo>
                <a:cubicBezTo>
                  <a:pt x="2598997" y="611102"/>
                  <a:pt x="2567472" y="535426"/>
                  <a:pt x="2613891" y="591128"/>
                </a:cubicBezTo>
                <a:cubicBezTo>
                  <a:pt x="2622706" y="601705"/>
                  <a:pt x="2624361" y="616869"/>
                  <a:pt x="2632364" y="628073"/>
                </a:cubicBezTo>
                <a:cubicBezTo>
                  <a:pt x="2639956" y="638702"/>
                  <a:pt x="2651711" y="645747"/>
                  <a:pt x="2660073" y="655782"/>
                </a:cubicBezTo>
                <a:cubicBezTo>
                  <a:pt x="2703708" y="708143"/>
                  <a:pt x="2651846" y="657194"/>
                  <a:pt x="2697018" y="720437"/>
                </a:cubicBezTo>
                <a:cubicBezTo>
                  <a:pt x="2704610" y="731066"/>
                  <a:pt x="2716365" y="738111"/>
                  <a:pt x="2724727" y="748146"/>
                </a:cubicBezTo>
                <a:cubicBezTo>
                  <a:pt x="2731834" y="756674"/>
                  <a:pt x="2737042" y="766619"/>
                  <a:pt x="2743200" y="775855"/>
                </a:cubicBezTo>
                <a:cubicBezTo>
                  <a:pt x="2749358" y="794328"/>
                  <a:pt x="2750872" y="815071"/>
                  <a:pt x="2761673" y="831273"/>
                </a:cubicBezTo>
                <a:lnTo>
                  <a:pt x="2798618" y="886691"/>
                </a:lnTo>
                <a:cubicBezTo>
                  <a:pt x="2817842" y="963581"/>
                  <a:pt x="2794435" y="887562"/>
                  <a:pt x="2826327" y="951346"/>
                </a:cubicBezTo>
                <a:cubicBezTo>
                  <a:pt x="2830681" y="960054"/>
                  <a:pt x="2831210" y="970347"/>
                  <a:pt x="2835564" y="979055"/>
                </a:cubicBezTo>
                <a:cubicBezTo>
                  <a:pt x="2840528" y="988984"/>
                  <a:pt x="2849072" y="996835"/>
                  <a:pt x="2854036" y="1006764"/>
                </a:cubicBezTo>
                <a:cubicBezTo>
                  <a:pt x="2858390" y="1015472"/>
                  <a:pt x="2859438" y="1025524"/>
                  <a:pt x="2863273" y="1034473"/>
                </a:cubicBezTo>
                <a:cubicBezTo>
                  <a:pt x="2868697" y="1047129"/>
                  <a:pt x="2875588" y="1059104"/>
                  <a:pt x="2881746" y="1071419"/>
                </a:cubicBezTo>
                <a:cubicBezTo>
                  <a:pt x="2902910" y="1156079"/>
                  <a:pt x="2886135" y="1124186"/>
                  <a:pt x="2918691" y="1173019"/>
                </a:cubicBezTo>
                <a:lnTo>
                  <a:pt x="2946400" y="1256146"/>
                </a:lnTo>
                <a:cubicBezTo>
                  <a:pt x="2949479" y="1265382"/>
                  <a:pt x="2951282" y="1275147"/>
                  <a:pt x="2955636" y="1283855"/>
                </a:cubicBezTo>
                <a:cubicBezTo>
                  <a:pt x="2961794" y="1296170"/>
                  <a:pt x="2969755" y="1307738"/>
                  <a:pt x="2974109" y="1320800"/>
                </a:cubicBezTo>
                <a:cubicBezTo>
                  <a:pt x="2982138" y="1344885"/>
                  <a:pt x="2984554" y="1370605"/>
                  <a:pt x="2992582" y="1394691"/>
                </a:cubicBezTo>
                <a:lnTo>
                  <a:pt x="3001818" y="1422400"/>
                </a:lnTo>
                <a:cubicBezTo>
                  <a:pt x="3004897" y="1443952"/>
                  <a:pt x="3007476" y="1465581"/>
                  <a:pt x="3011055" y="1487055"/>
                </a:cubicBezTo>
                <a:cubicBezTo>
                  <a:pt x="3013636" y="1502540"/>
                  <a:pt x="3020291" y="1517538"/>
                  <a:pt x="3020291" y="1533237"/>
                </a:cubicBezTo>
                <a:cubicBezTo>
                  <a:pt x="3020291" y="1662464"/>
                  <a:pt x="3023599" y="1861065"/>
                  <a:pt x="3001818" y="2013528"/>
                </a:cubicBezTo>
                <a:cubicBezTo>
                  <a:pt x="2999598" y="2029069"/>
                  <a:pt x="2995163" y="2044225"/>
                  <a:pt x="2992582" y="2059710"/>
                </a:cubicBezTo>
                <a:cubicBezTo>
                  <a:pt x="2984760" y="2106644"/>
                  <a:pt x="2984995" y="2127002"/>
                  <a:pt x="2974109" y="2170546"/>
                </a:cubicBezTo>
                <a:cubicBezTo>
                  <a:pt x="2971748" y="2179991"/>
                  <a:pt x="2967548" y="2188894"/>
                  <a:pt x="2964873" y="2198255"/>
                </a:cubicBezTo>
                <a:cubicBezTo>
                  <a:pt x="2936960" y="2295948"/>
                  <a:pt x="2981053" y="2158950"/>
                  <a:pt x="2937164" y="2290619"/>
                </a:cubicBezTo>
                <a:lnTo>
                  <a:pt x="2927927" y="2318328"/>
                </a:lnTo>
                <a:cubicBezTo>
                  <a:pt x="2924848" y="2327564"/>
                  <a:pt x="2924092" y="2337936"/>
                  <a:pt x="2918691" y="2346037"/>
                </a:cubicBezTo>
                <a:lnTo>
                  <a:pt x="2900218" y="2373746"/>
                </a:lnTo>
                <a:cubicBezTo>
                  <a:pt x="2889680" y="2405361"/>
                  <a:pt x="2875496" y="2464118"/>
                  <a:pt x="2844800" y="2484582"/>
                </a:cubicBezTo>
                <a:lnTo>
                  <a:pt x="2817091" y="2503055"/>
                </a:lnTo>
                <a:cubicBezTo>
                  <a:pt x="2809579" y="2525593"/>
                  <a:pt x="2807288" y="2540567"/>
                  <a:pt x="2789382" y="2558473"/>
                </a:cubicBezTo>
                <a:cubicBezTo>
                  <a:pt x="2774379" y="2573476"/>
                  <a:pt x="2741631" y="2585760"/>
                  <a:pt x="2724727" y="2595419"/>
                </a:cubicBezTo>
                <a:cubicBezTo>
                  <a:pt x="2715089" y="2600926"/>
                  <a:pt x="2706254" y="2607734"/>
                  <a:pt x="2697018" y="2613891"/>
                </a:cubicBezTo>
                <a:cubicBezTo>
                  <a:pt x="2690861" y="2623127"/>
                  <a:pt x="2687214" y="2634665"/>
                  <a:pt x="2678546" y="2641600"/>
                </a:cubicBezTo>
                <a:cubicBezTo>
                  <a:pt x="2670943" y="2647682"/>
                  <a:pt x="2659544" y="2646483"/>
                  <a:pt x="2650836" y="2650837"/>
                </a:cubicBezTo>
                <a:cubicBezTo>
                  <a:pt x="2640907" y="2655801"/>
                  <a:pt x="2632363" y="2663152"/>
                  <a:pt x="2623127" y="2669310"/>
                </a:cubicBezTo>
                <a:cubicBezTo>
                  <a:pt x="2616970" y="2678546"/>
                  <a:pt x="2613323" y="2690085"/>
                  <a:pt x="2604655" y="2697019"/>
                </a:cubicBezTo>
                <a:cubicBezTo>
                  <a:pt x="2597053" y="2703101"/>
                  <a:pt x="2585654" y="2701901"/>
                  <a:pt x="2576946" y="2706255"/>
                </a:cubicBezTo>
                <a:cubicBezTo>
                  <a:pt x="2567017" y="2711219"/>
                  <a:pt x="2558473" y="2718570"/>
                  <a:pt x="2549236" y="2724728"/>
                </a:cubicBezTo>
                <a:cubicBezTo>
                  <a:pt x="2543079" y="2733964"/>
                  <a:pt x="2540177" y="2746554"/>
                  <a:pt x="2530764" y="2752437"/>
                </a:cubicBezTo>
                <a:cubicBezTo>
                  <a:pt x="2514252" y="2762757"/>
                  <a:pt x="2493819" y="2764752"/>
                  <a:pt x="2475346" y="2770910"/>
                </a:cubicBezTo>
                <a:cubicBezTo>
                  <a:pt x="2429875" y="2786067"/>
                  <a:pt x="2457229" y="2778547"/>
                  <a:pt x="2392218" y="2789382"/>
                </a:cubicBezTo>
                <a:lnTo>
                  <a:pt x="1874982" y="2780146"/>
                </a:lnTo>
                <a:cubicBezTo>
                  <a:pt x="1853223" y="2779455"/>
                  <a:pt x="1831906" y="2773787"/>
                  <a:pt x="1810327" y="2770910"/>
                </a:cubicBezTo>
                <a:cubicBezTo>
                  <a:pt x="1623564" y="2746008"/>
                  <a:pt x="1811798" y="2774899"/>
                  <a:pt x="1699491" y="2752437"/>
                </a:cubicBezTo>
                <a:cubicBezTo>
                  <a:pt x="1681127" y="2748764"/>
                  <a:pt x="1662385" y="2747124"/>
                  <a:pt x="1644073" y="2743200"/>
                </a:cubicBezTo>
                <a:cubicBezTo>
                  <a:pt x="1619248" y="2737880"/>
                  <a:pt x="1594267" y="2732757"/>
                  <a:pt x="1570182" y="2724728"/>
                </a:cubicBezTo>
                <a:cubicBezTo>
                  <a:pt x="1530430" y="2711476"/>
                  <a:pt x="1551918" y="2717852"/>
                  <a:pt x="1505527" y="2706255"/>
                </a:cubicBezTo>
                <a:cubicBezTo>
                  <a:pt x="1496291" y="2700097"/>
                  <a:pt x="1488021" y="2692155"/>
                  <a:pt x="1477818" y="2687782"/>
                </a:cubicBezTo>
                <a:cubicBezTo>
                  <a:pt x="1466150" y="2682782"/>
                  <a:pt x="1453079" y="2682033"/>
                  <a:pt x="1440873" y="2678546"/>
                </a:cubicBezTo>
                <a:cubicBezTo>
                  <a:pt x="1431512" y="2675871"/>
                  <a:pt x="1422525" y="2671985"/>
                  <a:pt x="1413164" y="2669310"/>
                </a:cubicBezTo>
                <a:cubicBezTo>
                  <a:pt x="1400958" y="2665823"/>
                  <a:pt x="1388377" y="2663721"/>
                  <a:pt x="1376218" y="2660073"/>
                </a:cubicBezTo>
                <a:cubicBezTo>
                  <a:pt x="1357567" y="2654478"/>
                  <a:pt x="1339273" y="2647758"/>
                  <a:pt x="1320800" y="2641600"/>
                </a:cubicBezTo>
                <a:lnTo>
                  <a:pt x="1265382" y="2623128"/>
                </a:lnTo>
                <a:lnTo>
                  <a:pt x="1209964" y="2604655"/>
                </a:lnTo>
                <a:cubicBezTo>
                  <a:pt x="1197649" y="2601576"/>
                  <a:pt x="1185224" y="2598906"/>
                  <a:pt x="1173018" y="2595419"/>
                </a:cubicBezTo>
                <a:cubicBezTo>
                  <a:pt x="1147118" y="2588019"/>
                  <a:pt x="1132988" y="2581781"/>
                  <a:pt x="1108364" y="2567710"/>
                </a:cubicBezTo>
                <a:cubicBezTo>
                  <a:pt x="1098726" y="2562203"/>
                  <a:pt x="1090799" y="2553745"/>
                  <a:pt x="1080655" y="2549237"/>
                </a:cubicBezTo>
                <a:cubicBezTo>
                  <a:pt x="1062861" y="2541329"/>
                  <a:pt x="1025236" y="2530764"/>
                  <a:pt x="1025236" y="2530764"/>
                </a:cubicBezTo>
                <a:cubicBezTo>
                  <a:pt x="945825" y="2477823"/>
                  <a:pt x="1046298" y="2541295"/>
                  <a:pt x="969818" y="2503055"/>
                </a:cubicBezTo>
                <a:cubicBezTo>
                  <a:pt x="898199" y="2467245"/>
                  <a:pt x="984047" y="2498561"/>
                  <a:pt x="914400" y="2475346"/>
                </a:cubicBezTo>
                <a:cubicBezTo>
                  <a:pt x="893974" y="2454920"/>
                  <a:pt x="884699" y="2442023"/>
                  <a:pt x="858982" y="2429164"/>
                </a:cubicBezTo>
                <a:cubicBezTo>
                  <a:pt x="850274" y="2424810"/>
                  <a:pt x="840509" y="2423007"/>
                  <a:pt x="831273" y="2419928"/>
                </a:cubicBezTo>
                <a:cubicBezTo>
                  <a:pt x="825115" y="2410692"/>
                  <a:pt x="820649" y="2400068"/>
                  <a:pt x="812800" y="2392219"/>
                </a:cubicBezTo>
                <a:cubicBezTo>
                  <a:pt x="804951" y="2384370"/>
                  <a:pt x="794124" y="2380198"/>
                  <a:pt x="785091" y="2373746"/>
                </a:cubicBezTo>
                <a:cubicBezTo>
                  <a:pt x="772565" y="2364798"/>
                  <a:pt x="760757" y="2354865"/>
                  <a:pt x="748146" y="2346037"/>
                </a:cubicBezTo>
                <a:cubicBezTo>
                  <a:pt x="729958" y="2333305"/>
                  <a:pt x="708426" y="2324790"/>
                  <a:pt x="692727" y="2309091"/>
                </a:cubicBezTo>
                <a:cubicBezTo>
                  <a:pt x="657169" y="2273533"/>
                  <a:pt x="675886" y="2288627"/>
                  <a:pt x="637309" y="2262910"/>
                </a:cubicBezTo>
                <a:cubicBezTo>
                  <a:pt x="628073" y="2250595"/>
                  <a:pt x="620485" y="2236849"/>
                  <a:pt x="609600" y="2225964"/>
                </a:cubicBezTo>
                <a:cubicBezTo>
                  <a:pt x="601751" y="2218115"/>
                  <a:pt x="588826" y="2216159"/>
                  <a:pt x="581891" y="2207491"/>
                </a:cubicBezTo>
                <a:cubicBezTo>
                  <a:pt x="575809" y="2199888"/>
                  <a:pt x="577485" y="2188235"/>
                  <a:pt x="572655" y="2179782"/>
                </a:cubicBezTo>
                <a:cubicBezTo>
                  <a:pt x="565018" y="2166416"/>
                  <a:pt x="554964" y="2154525"/>
                  <a:pt x="544946" y="2142837"/>
                </a:cubicBezTo>
                <a:cubicBezTo>
                  <a:pt x="536445" y="2132919"/>
                  <a:pt x="525598" y="2125163"/>
                  <a:pt x="517236" y="2115128"/>
                </a:cubicBezTo>
                <a:cubicBezTo>
                  <a:pt x="510130" y="2106600"/>
                  <a:pt x="505870" y="2095947"/>
                  <a:pt x="498764" y="2087419"/>
                </a:cubicBezTo>
                <a:cubicBezTo>
                  <a:pt x="439498" y="2016299"/>
                  <a:pt x="498448" y="2100801"/>
                  <a:pt x="452582" y="2032000"/>
                </a:cubicBezTo>
                <a:cubicBezTo>
                  <a:pt x="429367" y="1962353"/>
                  <a:pt x="463383" y="2045501"/>
                  <a:pt x="415636" y="1985819"/>
                </a:cubicBezTo>
                <a:cubicBezTo>
                  <a:pt x="364644" y="1922081"/>
                  <a:pt x="458108" y="1992582"/>
                  <a:pt x="378691" y="1939637"/>
                </a:cubicBezTo>
                <a:cubicBezTo>
                  <a:pt x="362789" y="1915784"/>
                  <a:pt x="334555" y="1871211"/>
                  <a:pt x="314036" y="1847273"/>
                </a:cubicBezTo>
                <a:cubicBezTo>
                  <a:pt x="305535" y="1837356"/>
                  <a:pt x="295563" y="1828800"/>
                  <a:pt x="286327" y="1819564"/>
                </a:cubicBezTo>
                <a:cubicBezTo>
                  <a:pt x="279082" y="1805073"/>
                  <a:pt x="262439" y="1767967"/>
                  <a:pt x="249382" y="1754910"/>
                </a:cubicBezTo>
                <a:cubicBezTo>
                  <a:pt x="241533" y="1747061"/>
                  <a:pt x="230909" y="1742595"/>
                  <a:pt x="221673" y="1736437"/>
                </a:cubicBezTo>
                <a:cubicBezTo>
                  <a:pt x="196128" y="1659808"/>
                  <a:pt x="239013" y="1780355"/>
                  <a:pt x="175491" y="1653310"/>
                </a:cubicBezTo>
                <a:cubicBezTo>
                  <a:pt x="169333" y="1640995"/>
                  <a:pt x="164102" y="1628171"/>
                  <a:pt x="157018" y="1616364"/>
                </a:cubicBezTo>
                <a:cubicBezTo>
                  <a:pt x="145596" y="1597326"/>
                  <a:pt x="130002" y="1580803"/>
                  <a:pt x="120073" y="1560946"/>
                </a:cubicBezTo>
                <a:cubicBezTo>
                  <a:pt x="58799" y="1438397"/>
                  <a:pt x="133140" y="1591434"/>
                  <a:pt x="92364" y="1496291"/>
                </a:cubicBezTo>
                <a:cubicBezTo>
                  <a:pt x="86940" y="1483636"/>
                  <a:pt x="79005" y="1472130"/>
                  <a:pt x="73891" y="1459346"/>
                </a:cubicBezTo>
                <a:cubicBezTo>
                  <a:pt x="66659" y="1441267"/>
                  <a:pt x="61576" y="1422401"/>
                  <a:pt x="55418" y="1403928"/>
                </a:cubicBezTo>
                <a:cubicBezTo>
                  <a:pt x="52339" y="1394692"/>
                  <a:pt x="48543" y="1385664"/>
                  <a:pt x="46182" y="1376219"/>
                </a:cubicBezTo>
                <a:cubicBezTo>
                  <a:pt x="34585" y="1329828"/>
                  <a:pt x="40961" y="1351316"/>
                  <a:pt x="27709" y="1311564"/>
                </a:cubicBezTo>
                <a:cubicBezTo>
                  <a:pt x="24630" y="1293091"/>
                  <a:pt x="22536" y="1274427"/>
                  <a:pt x="18473" y="1256146"/>
                </a:cubicBezTo>
                <a:cubicBezTo>
                  <a:pt x="16361" y="1246642"/>
                  <a:pt x="11348" y="1237941"/>
                  <a:pt x="9236" y="1228437"/>
                </a:cubicBezTo>
                <a:cubicBezTo>
                  <a:pt x="5173" y="1210156"/>
                  <a:pt x="3079" y="1191492"/>
                  <a:pt x="0" y="1173019"/>
                </a:cubicBezTo>
                <a:cubicBezTo>
                  <a:pt x="3079" y="1142231"/>
                  <a:pt x="-4602" y="1108330"/>
                  <a:pt x="9236" y="1080655"/>
                </a:cubicBezTo>
                <a:cubicBezTo>
                  <a:pt x="15204" y="1068719"/>
                  <a:pt x="82570" y="1033393"/>
                  <a:pt x="101600" y="1025237"/>
                </a:cubicBezTo>
                <a:cubicBezTo>
                  <a:pt x="110549" y="1021402"/>
                  <a:pt x="120073" y="1019079"/>
                  <a:pt x="129309" y="1016000"/>
                </a:cubicBezTo>
                <a:cubicBezTo>
                  <a:pt x="172412" y="1019079"/>
                  <a:pt x="215801" y="1019398"/>
                  <a:pt x="258618" y="1025237"/>
                </a:cubicBezTo>
                <a:cubicBezTo>
                  <a:pt x="283774" y="1028667"/>
                  <a:pt x="332509" y="1043710"/>
                  <a:pt x="332509" y="1043710"/>
                </a:cubicBezTo>
                <a:cubicBezTo>
                  <a:pt x="369455" y="1040631"/>
                  <a:pt x="407699" y="1044658"/>
                  <a:pt x="443346" y="1034473"/>
                </a:cubicBezTo>
                <a:cubicBezTo>
                  <a:pt x="454019" y="1031423"/>
                  <a:pt x="453969" y="1014613"/>
                  <a:pt x="461818" y="1006764"/>
                </a:cubicBezTo>
                <a:cubicBezTo>
                  <a:pt x="469667" y="998914"/>
                  <a:pt x="480291" y="994449"/>
                  <a:pt x="489527" y="988291"/>
                </a:cubicBezTo>
                <a:cubicBezTo>
                  <a:pt x="508751" y="911402"/>
                  <a:pt x="485344" y="987421"/>
                  <a:pt x="517236" y="923637"/>
                </a:cubicBezTo>
                <a:cubicBezTo>
                  <a:pt x="527795" y="902518"/>
                  <a:pt x="530437" y="870834"/>
                  <a:pt x="535709" y="849746"/>
                </a:cubicBezTo>
                <a:cubicBezTo>
                  <a:pt x="538070" y="840301"/>
                  <a:pt x="541867" y="831273"/>
                  <a:pt x="544946" y="822037"/>
                </a:cubicBezTo>
                <a:cubicBezTo>
                  <a:pt x="548025" y="782013"/>
                  <a:pt x="546784" y="741419"/>
                  <a:pt x="554182" y="701964"/>
                </a:cubicBezTo>
                <a:cubicBezTo>
                  <a:pt x="556228" y="691053"/>
                  <a:pt x="564301" y="681565"/>
                  <a:pt x="572655" y="674255"/>
                </a:cubicBezTo>
                <a:cubicBezTo>
                  <a:pt x="611742" y="640054"/>
                  <a:pt x="617725" y="640760"/>
                  <a:pt x="655782" y="628073"/>
                </a:cubicBezTo>
                <a:cubicBezTo>
                  <a:pt x="711200" y="631152"/>
                  <a:pt x="767090" y="629461"/>
                  <a:pt x="822036" y="637310"/>
                </a:cubicBezTo>
                <a:cubicBezTo>
                  <a:pt x="850396" y="641361"/>
                  <a:pt x="879234" y="700015"/>
                  <a:pt x="886691" y="711200"/>
                </a:cubicBezTo>
                <a:cubicBezTo>
                  <a:pt x="932554" y="779996"/>
                  <a:pt x="873611" y="695505"/>
                  <a:pt x="932873" y="766619"/>
                </a:cubicBezTo>
                <a:cubicBezTo>
                  <a:pt x="939980" y="775147"/>
                  <a:pt x="944239" y="785800"/>
                  <a:pt x="951346" y="794328"/>
                </a:cubicBezTo>
                <a:cubicBezTo>
                  <a:pt x="959708" y="804363"/>
                  <a:pt x="970693" y="812002"/>
                  <a:pt x="979055" y="822037"/>
                </a:cubicBezTo>
                <a:cubicBezTo>
                  <a:pt x="986161" y="830565"/>
                  <a:pt x="989173" y="842436"/>
                  <a:pt x="997527" y="849746"/>
                </a:cubicBezTo>
                <a:cubicBezTo>
                  <a:pt x="1010495" y="861093"/>
                  <a:pt x="1066520" y="897374"/>
                  <a:pt x="1089891" y="905164"/>
                </a:cubicBezTo>
                <a:cubicBezTo>
                  <a:pt x="1113976" y="913193"/>
                  <a:pt x="1163782" y="923637"/>
                  <a:pt x="1163782" y="923637"/>
                </a:cubicBezTo>
                <a:cubicBezTo>
                  <a:pt x="1197649" y="920558"/>
                  <a:pt x="1232131" y="921525"/>
                  <a:pt x="1265382" y="914400"/>
                </a:cubicBezTo>
                <a:cubicBezTo>
                  <a:pt x="1292868" y="908510"/>
                  <a:pt x="1296393" y="886424"/>
                  <a:pt x="1311564" y="868219"/>
                </a:cubicBezTo>
                <a:cubicBezTo>
                  <a:pt x="1319926" y="858184"/>
                  <a:pt x="1330911" y="850545"/>
                  <a:pt x="1339273" y="840510"/>
                </a:cubicBezTo>
                <a:cubicBezTo>
                  <a:pt x="1346380" y="831982"/>
                  <a:pt x="1350639" y="821328"/>
                  <a:pt x="1357746" y="812800"/>
                </a:cubicBezTo>
                <a:cubicBezTo>
                  <a:pt x="1372338" y="795290"/>
                  <a:pt x="1392404" y="776999"/>
                  <a:pt x="1413164" y="766619"/>
                </a:cubicBezTo>
                <a:cubicBezTo>
                  <a:pt x="1421872" y="762265"/>
                  <a:pt x="1431637" y="760461"/>
                  <a:pt x="1440873" y="757382"/>
                </a:cubicBezTo>
                <a:cubicBezTo>
                  <a:pt x="1487055" y="760461"/>
                  <a:pt x="1533417" y="761508"/>
                  <a:pt x="1579418" y="766619"/>
                </a:cubicBezTo>
                <a:cubicBezTo>
                  <a:pt x="1589094" y="767694"/>
                  <a:pt x="1599524" y="769773"/>
                  <a:pt x="1607127" y="775855"/>
                </a:cubicBezTo>
                <a:cubicBezTo>
                  <a:pt x="1666810" y="823601"/>
                  <a:pt x="1583662" y="789585"/>
                  <a:pt x="1653309" y="812800"/>
                </a:cubicBezTo>
                <a:cubicBezTo>
                  <a:pt x="1676526" y="882448"/>
                  <a:pt x="1645209" y="796601"/>
                  <a:pt x="1681018" y="868219"/>
                </a:cubicBezTo>
                <a:cubicBezTo>
                  <a:pt x="1719258" y="944699"/>
                  <a:pt x="1655789" y="844228"/>
                  <a:pt x="1708727" y="923637"/>
                </a:cubicBezTo>
                <a:cubicBezTo>
                  <a:pt x="1711806" y="939031"/>
                  <a:pt x="1715383" y="954334"/>
                  <a:pt x="1717964" y="969819"/>
                </a:cubicBezTo>
                <a:cubicBezTo>
                  <a:pt x="1721543" y="991293"/>
                  <a:pt x="1722305" y="1013260"/>
                  <a:pt x="1727200" y="1034473"/>
                </a:cubicBezTo>
                <a:cubicBezTo>
                  <a:pt x="1731578" y="1053446"/>
                  <a:pt x="1729471" y="1079090"/>
                  <a:pt x="1745673" y="1089891"/>
                </a:cubicBezTo>
                <a:lnTo>
                  <a:pt x="1773382" y="1108364"/>
                </a:lnTo>
                <a:cubicBezTo>
                  <a:pt x="1779540" y="1117600"/>
                  <a:pt x="1784006" y="1128224"/>
                  <a:pt x="1791855" y="1136073"/>
                </a:cubicBezTo>
                <a:cubicBezTo>
                  <a:pt x="1839667" y="1183885"/>
                  <a:pt x="1938869" y="1161174"/>
                  <a:pt x="1985818" y="1163782"/>
                </a:cubicBezTo>
                <a:cubicBezTo>
                  <a:pt x="2060437" y="1176219"/>
                  <a:pt x="2023476" y="1167098"/>
                  <a:pt x="2096655" y="1191491"/>
                </a:cubicBezTo>
                <a:cubicBezTo>
                  <a:pt x="2105891" y="1194570"/>
                  <a:pt x="2116263" y="1195328"/>
                  <a:pt x="2124364" y="1200728"/>
                </a:cubicBezTo>
                <a:cubicBezTo>
                  <a:pt x="2157681" y="1222939"/>
                  <a:pt x="2182182" y="1236655"/>
                  <a:pt x="2207491" y="1274619"/>
                </a:cubicBezTo>
                <a:cubicBezTo>
                  <a:pt x="2219806" y="1293092"/>
                  <a:pt x="2237415" y="1308975"/>
                  <a:pt x="2244436" y="1330037"/>
                </a:cubicBezTo>
                <a:lnTo>
                  <a:pt x="2253673" y="1357746"/>
                </a:lnTo>
                <a:cubicBezTo>
                  <a:pt x="2244437" y="1363904"/>
                  <a:pt x="2237024" y="1375271"/>
                  <a:pt x="2225964" y="1376219"/>
                </a:cubicBezTo>
                <a:cubicBezTo>
                  <a:pt x="1853514" y="1408143"/>
                  <a:pt x="2030545" y="1352075"/>
                  <a:pt x="1902691" y="1394691"/>
                </a:cubicBezTo>
                <a:cubicBezTo>
                  <a:pt x="1893455" y="1403927"/>
                  <a:pt x="1885017" y="1414038"/>
                  <a:pt x="1874982" y="1422400"/>
                </a:cubicBezTo>
                <a:cubicBezTo>
                  <a:pt x="1866454" y="1429507"/>
                  <a:pt x="1854583" y="1432519"/>
                  <a:pt x="1847273" y="1440873"/>
                </a:cubicBezTo>
                <a:cubicBezTo>
                  <a:pt x="1832653" y="1457581"/>
                  <a:pt x="1810327" y="1496291"/>
                  <a:pt x="1810327" y="1496291"/>
                </a:cubicBezTo>
                <a:cubicBezTo>
                  <a:pt x="1813730" y="1520112"/>
                  <a:pt x="1815904" y="1562864"/>
                  <a:pt x="1828800" y="1588655"/>
                </a:cubicBezTo>
                <a:cubicBezTo>
                  <a:pt x="1833764" y="1598584"/>
                  <a:pt x="1838605" y="1609429"/>
                  <a:pt x="1847273" y="1616364"/>
                </a:cubicBezTo>
                <a:cubicBezTo>
                  <a:pt x="1854876" y="1622446"/>
                  <a:pt x="1865746" y="1622521"/>
                  <a:pt x="1874982" y="1625600"/>
                </a:cubicBezTo>
                <a:cubicBezTo>
                  <a:pt x="1978219" y="1694426"/>
                  <a:pt x="1881979" y="1637278"/>
                  <a:pt x="2170546" y="1653310"/>
                </a:cubicBezTo>
                <a:cubicBezTo>
                  <a:pt x="2192283" y="1654518"/>
                  <a:pt x="2213649" y="1659467"/>
                  <a:pt x="2235200" y="1662546"/>
                </a:cubicBezTo>
                <a:cubicBezTo>
                  <a:pt x="2244436" y="1665625"/>
                  <a:pt x="2254201" y="1667428"/>
                  <a:pt x="2262909" y="1671782"/>
                </a:cubicBezTo>
                <a:cubicBezTo>
                  <a:pt x="2272838" y="1676746"/>
                  <a:pt x="2280474" y="1685746"/>
                  <a:pt x="2290618" y="1690255"/>
                </a:cubicBezTo>
                <a:cubicBezTo>
                  <a:pt x="2308412" y="1698163"/>
                  <a:pt x="2346036" y="1708728"/>
                  <a:pt x="2346036" y="1708728"/>
                </a:cubicBezTo>
                <a:cubicBezTo>
                  <a:pt x="2352194" y="1717964"/>
                  <a:pt x="2356660" y="1728588"/>
                  <a:pt x="2364509" y="1736437"/>
                </a:cubicBezTo>
                <a:cubicBezTo>
                  <a:pt x="2377566" y="1749494"/>
                  <a:pt x="2414672" y="1766136"/>
                  <a:pt x="2429164" y="1773382"/>
                </a:cubicBezTo>
                <a:cubicBezTo>
                  <a:pt x="2438400" y="1782618"/>
                  <a:pt x="2446562" y="1793072"/>
                  <a:pt x="2456873" y="1801091"/>
                </a:cubicBezTo>
                <a:cubicBezTo>
                  <a:pt x="2474398" y="1814721"/>
                  <a:pt x="2512291" y="1838037"/>
                  <a:pt x="2512291" y="1838037"/>
                </a:cubicBezTo>
                <a:cubicBezTo>
                  <a:pt x="2515370" y="1847273"/>
                  <a:pt x="2517173" y="1857038"/>
                  <a:pt x="2521527" y="1865746"/>
                </a:cubicBezTo>
                <a:cubicBezTo>
                  <a:pt x="2526491" y="1875675"/>
                  <a:pt x="2539384" y="1882371"/>
                  <a:pt x="2540000" y="1893455"/>
                </a:cubicBezTo>
                <a:cubicBezTo>
                  <a:pt x="2542568" y="1939668"/>
                  <a:pt x="2537983" y="1986282"/>
                  <a:pt x="2530764" y="2032000"/>
                </a:cubicBezTo>
                <a:cubicBezTo>
                  <a:pt x="2528617" y="2045600"/>
                  <a:pt x="2519375" y="2057139"/>
                  <a:pt x="2512291" y="2068946"/>
                </a:cubicBezTo>
                <a:cubicBezTo>
                  <a:pt x="2494828" y="2098052"/>
                  <a:pt x="2475320" y="2130541"/>
                  <a:pt x="2447636" y="2152073"/>
                </a:cubicBezTo>
                <a:cubicBezTo>
                  <a:pt x="2430111" y="2165703"/>
                  <a:pt x="2413280" y="2181998"/>
                  <a:pt x="2392218" y="2189019"/>
                </a:cubicBezTo>
                <a:cubicBezTo>
                  <a:pt x="2382982" y="2192098"/>
                  <a:pt x="2373954" y="2195894"/>
                  <a:pt x="2364509" y="2198255"/>
                </a:cubicBezTo>
                <a:cubicBezTo>
                  <a:pt x="2328499" y="2207257"/>
                  <a:pt x="2290159" y="2211515"/>
                  <a:pt x="2253673" y="2216728"/>
                </a:cubicBezTo>
                <a:cubicBezTo>
                  <a:pt x="2176703" y="2213649"/>
                  <a:pt x="2099654" y="2212151"/>
                  <a:pt x="2022764" y="2207491"/>
                </a:cubicBezTo>
                <a:cubicBezTo>
                  <a:pt x="1958939" y="2203623"/>
                  <a:pt x="1964684" y="2203525"/>
                  <a:pt x="1921164" y="2189019"/>
                </a:cubicBezTo>
                <a:cubicBezTo>
                  <a:pt x="1911928" y="2179783"/>
                  <a:pt x="1904323" y="2168556"/>
                  <a:pt x="1893455" y="2161310"/>
                </a:cubicBezTo>
                <a:cubicBezTo>
                  <a:pt x="1885354" y="2155909"/>
                  <a:pt x="1873431" y="2158050"/>
                  <a:pt x="1865746" y="2152073"/>
                </a:cubicBezTo>
                <a:cubicBezTo>
                  <a:pt x="1780648" y="2085886"/>
                  <a:pt x="1834093" y="2119633"/>
                  <a:pt x="1791855" y="2068946"/>
                </a:cubicBezTo>
                <a:cubicBezTo>
                  <a:pt x="1783493" y="2058911"/>
                  <a:pt x="1773382" y="2050473"/>
                  <a:pt x="1764146" y="2041237"/>
                </a:cubicBezTo>
                <a:cubicBezTo>
                  <a:pt x="1745901" y="1986505"/>
                  <a:pt x="1768055" y="2039196"/>
                  <a:pt x="1717964" y="1976582"/>
                </a:cubicBezTo>
                <a:cubicBezTo>
                  <a:pt x="1681021" y="1930403"/>
                  <a:pt x="1696410" y="1924242"/>
                  <a:pt x="1653309" y="1902691"/>
                </a:cubicBezTo>
                <a:cubicBezTo>
                  <a:pt x="1644601" y="1898337"/>
                  <a:pt x="1634836" y="1896534"/>
                  <a:pt x="1625600" y="1893455"/>
                </a:cubicBezTo>
                <a:cubicBezTo>
                  <a:pt x="1610206" y="1899613"/>
                  <a:pt x="1595000" y="1906262"/>
                  <a:pt x="1579418" y="1911928"/>
                </a:cubicBezTo>
                <a:cubicBezTo>
                  <a:pt x="1561118" y="1918582"/>
                  <a:pt x="1524000" y="1930400"/>
                  <a:pt x="1524000" y="1930400"/>
                </a:cubicBezTo>
                <a:cubicBezTo>
                  <a:pt x="1514764" y="1936558"/>
                  <a:pt x="1504819" y="1941766"/>
                  <a:pt x="1496291" y="1948873"/>
                </a:cubicBezTo>
                <a:cubicBezTo>
                  <a:pt x="1486256" y="1957235"/>
                  <a:pt x="1479450" y="1969336"/>
                  <a:pt x="1468582" y="1976582"/>
                </a:cubicBezTo>
                <a:cubicBezTo>
                  <a:pt x="1460481" y="1981983"/>
                  <a:pt x="1450109" y="1982740"/>
                  <a:pt x="1440873" y="1985819"/>
                </a:cubicBezTo>
                <a:cubicBezTo>
                  <a:pt x="1416398" y="2010294"/>
                  <a:pt x="1390708" y="2043229"/>
                  <a:pt x="1357746" y="2059710"/>
                </a:cubicBezTo>
                <a:cubicBezTo>
                  <a:pt x="1349038" y="2064064"/>
                  <a:pt x="1339273" y="2065867"/>
                  <a:pt x="1330036" y="2068946"/>
                </a:cubicBezTo>
                <a:cubicBezTo>
                  <a:pt x="1317721" y="2078182"/>
                  <a:pt x="1307301" y="2090734"/>
                  <a:pt x="1293091" y="2096655"/>
                </a:cubicBezTo>
                <a:cubicBezTo>
                  <a:pt x="1269656" y="2106420"/>
                  <a:pt x="1219200" y="2115128"/>
                  <a:pt x="1219200" y="2115128"/>
                </a:cubicBezTo>
                <a:cubicBezTo>
                  <a:pt x="1163782" y="2112049"/>
                  <a:pt x="1108021" y="2112775"/>
                  <a:pt x="1052946" y="2105891"/>
                </a:cubicBezTo>
                <a:cubicBezTo>
                  <a:pt x="1033624" y="2103476"/>
                  <a:pt x="997527" y="2087419"/>
                  <a:pt x="997527" y="2087419"/>
                </a:cubicBezTo>
                <a:cubicBezTo>
                  <a:pt x="991370" y="2078183"/>
                  <a:pt x="986161" y="2068238"/>
                  <a:pt x="979055" y="2059710"/>
                </a:cubicBezTo>
                <a:cubicBezTo>
                  <a:pt x="970693" y="2049675"/>
                  <a:pt x="958938" y="2042629"/>
                  <a:pt x="951346" y="2032000"/>
                </a:cubicBezTo>
                <a:cubicBezTo>
                  <a:pt x="933236" y="2006646"/>
                  <a:pt x="936216" y="1989162"/>
                  <a:pt x="914400" y="1967346"/>
                </a:cubicBezTo>
                <a:cubicBezTo>
                  <a:pt x="906551" y="1959497"/>
                  <a:pt x="895927" y="1955031"/>
                  <a:pt x="886691" y="1948873"/>
                </a:cubicBezTo>
                <a:cubicBezTo>
                  <a:pt x="870434" y="1900102"/>
                  <a:pt x="882856" y="1929265"/>
                  <a:pt x="840509" y="1865746"/>
                </a:cubicBezTo>
                <a:lnTo>
                  <a:pt x="822036" y="1838037"/>
                </a:lnTo>
                <a:cubicBezTo>
                  <a:pt x="818957" y="1828801"/>
                  <a:pt x="817528" y="1818839"/>
                  <a:pt x="812800" y="1810328"/>
                </a:cubicBezTo>
                <a:cubicBezTo>
                  <a:pt x="802018" y="1790920"/>
                  <a:pt x="782876" y="1775972"/>
                  <a:pt x="775855" y="1754910"/>
                </a:cubicBezTo>
                <a:lnTo>
                  <a:pt x="757382" y="1699491"/>
                </a:lnTo>
                <a:cubicBezTo>
                  <a:pt x="754303" y="1690255"/>
                  <a:pt x="753547" y="1679883"/>
                  <a:pt x="748146" y="1671782"/>
                </a:cubicBezTo>
                <a:cubicBezTo>
                  <a:pt x="695211" y="1592381"/>
                  <a:pt x="758672" y="1692836"/>
                  <a:pt x="720436" y="1616364"/>
                </a:cubicBezTo>
                <a:cubicBezTo>
                  <a:pt x="684626" y="1544744"/>
                  <a:pt x="715945" y="1630594"/>
                  <a:pt x="692727" y="1560946"/>
                </a:cubicBezTo>
                <a:cubicBezTo>
                  <a:pt x="695806" y="1539394"/>
                  <a:pt x="697694" y="1517639"/>
                  <a:pt x="701964" y="1496291"/>
                </a:cubicBezTo>
                <a:cubicBezTo>
                  <a:pt x="703873" y="1486744"/>
                  <a:pt x="709599" y="1478185"/>
                  <a:pt x="711200" y="1468582"/>
                </a:cubicBezTo>
                <a:cubicBezTo>
                  <a:pt x="715783" y="1441082"/>
                  <a:pt x="711620" y="1411904"/>
                  <a:pt x="720436" y="1385455"/>
                </a:cubicBezTo>
                <a:cubicBezTo>
                  <a:pt x="730805" y="1354348"/>
                  <a:pt x="782129" y="1346418"/>
                  <a:pt x="803564" y="1339273"/>
                </a:cubicBezTo>
                <a:lnTo>
                  <a:pt x="831273" y="1330037"/>
                </a:lnTo>
                <a:cubicBezTo>
                  <a:pt x="883612" y="1333116"/>
                  <a:pt x="936097" y="1334302"/>
                  <a:pt x="988291" y="1339273"/>
                </a:cubicBezTo>
                <a:cubicBezTo>
                  <a:pt x="1156223" y="1355267"/>
                  <a:pt x="919972" y="1341125"/>
                  <a:pt x="1052946" y="1357746"/>
                </a:cubicBezTo>
                <a:cubicBezTo>
                  <a:pt x="1068221" y="1359655"/>
                  <a:pt x="1083733" y="1357746"/>
                  <a:pt x="1099127" y="1357746"/>
                </a:cubicBezTo>
              </a:path>
            </a:pathLst>
          </a:cu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Box 7"/>
          <p:cNvSpPr txBox="1"/>
          <p:nvPr/>
        </p:nvSpPr>
        <p:spPr>
          <a:xfrm>
            <a:off x="2339751" y="1639484"/>
            <a:ext cx="6696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 smtClean="0"/>
              <a:t>Ins Spiel kommen, Peripher Fragen, Ressourcen aufspüren/auf sicheren  Grund gehen</a:t>
            </a:r>
            <a:r>
              <a:rPr lang="de-CH" sz="2400" b="1" dirty="0"/>
              <a:t> </a:t>
            </a:r>
            <a:r>
              <a:rPr lang="de-CH" sz="2400" dirty="0" smtClean="0"/>
              <a:t>d.h. kann auch mal heissen: ein Gespräch über </a:t>
            </a:r>
            <a:r>
              <a:rPr lang="de-CH" sz="2400" dirty="0"/>
              <a:t>e</a:t>
            </a:r>
            <a:r>
              <a:rPr lang="de-CH" sz="2400" dirty="0" smtClean="0">
                <a:cs typeface="Calibri"/>
              </a:rPr>
              <a:t>in </a:t>
            </a:r>
            <a:r>
              <a:rPr lang="de-CH" sz="2400" dirty="0">
                <a:cs typeface="Calibri"/>
              </a:rPr>
              <a:t>R</a:t>
            </a:r>
            <a:r>
              <a:rPr lang="de-CH" sz="2400" dirty="0" smtClean="0">
                <a:cs typeface="Calibri"/>
              </a:rPr>
              <a:t>eiseerlebnis auf einem alten, traditionellen  Segelboot      </a:t>
            </a:r>
          </a:p>
        </p:txBody>
      </p:sp>
      <p:sp>
        <p:nvSpPr>
          <p:cNvPr id="10" name="TextBox 8"/>
          <p:cNvSpPr txBox="1"/>
          <p:nvPr/>
        </p:nvSpPr>
        <p:spPr>
          <a:xfrm>
            <a:off x="5233303" y="3731547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400" dirty="0" smtClean="0"/>
          </a:p>
          <a:p>
            <a:endParaRPr lang="de-CH" sz="2400" dirty="0" smtClean="0"/>
          </a:p>
          <a:p>
            <a:r>
              <a:rPr lang="de-CH" sz="2400" dirty="0" smtClean="0"/>
              <a:t>Der Bezug zum </a:t>
            </a:r>
            <a:r>
              <a:rPr lang="de-CH" sz="2400" b="1" dirty="0" smtClean="0"/>
              <a:t>Kernthema</a:t>
            </a:r>
            <a:r>
              <a:rPr lang="de-CH" sz="2400" dirty="0" smtClean="0"/>
              <a:t> ist die Privatangelegenheit des </a:t>
            </a:r>
            <a:r>
              <a:rPr lang="de-CH" sz="2400" dirty="0"/>
              <a:t>G</a:t>
            </a:r>
            <a:r>
              <a:rPr lang="de-CH" sz="2400" dirty="0" smtClean="0"/>
              <a:t>egenüber, er behält die Steuerhoheit</a:t>
            </a:r>
            <a:endParaRPr lang="de-CH" sz="2400" dirty="0"/>
          </a:p>
        </p:txBody>
      </p:sp>
      <p:sp>
        <p:nvSpPr>
          <p:cNvPr id="12" name="Oval 3"/>
          <p:cNvSpPr/>
          <p:nvPr/>
        </p:nvSpPr>
        <p:spPr>
          <a:xfrm>
            <a:off x="3491880" y="4293096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Box 12"/>
          <p:cNvSpPr txBox="1"/>
          <p:nvPr/>
        </p:nvSpPr>
        <p:spPr>
          <a:xfrm>
            <a:off x="2987824" y="4470211"/>
            <a:ext cx="2297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/>
              <a:t>„</a:t>
            </a:r>
            <a:r>
              <a:rPr lang="de-CH" sz="2400" b="1" dirty="0"/>
              <a:t>K</a:t>
            </a:r>
            <a:r>
              <a:rPr lang="de-CH" sz="2400" b="1" dirty="0" smtClean="0"/>
              <a:t>ernthema,</a:t>
            </a:r>
          </a:p>
          <a:p>
            <a:r>
              <a:rPr lang="de-CH" sz="2400" b="1" dirty="0" smtClean="0"/>
              <a:t>Problem oder</a:t>
            </a:r>
          </a:p>
          <a:p>
            <a:r>
              <a:rPr lang="de-CH" sz="2400" b="1" dirty="0" smtClean="0"/>
              <a:t> (Mikro)</a:t>
            </a:r>
            <a:r>
              <a:rPr lang="de-CH" sz="2400" b="1" dirty="0"/>
              <a:t>T</a:t>
            </a:r>
            <a:r>
              <a:rPr lang="de-CH" sz="2400" b="1" dirty="0" smtClean="0"/>
              <a:t>rauma“</a:t>
            </a:r>
            <a:endParaRPr lang="de-CH" sz="24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69484"/>
            <a:ext cx="1714681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50" y="1304764"/>
            <a:ext cx="8229600" cy="2052228"/>
          </a:xfrm>
        </p:spPr>
        <p:txBody>
          <a:bodyPr>
            <a:normAutofit/>
          </a:bodyPr>
          <a:lstStyle/>
          <a:p>
            <a:pPr algn="l"/>
            <a:r>
              <a:rPr lang="de-CH" sz="3200" dirty="0"/>
              <a:t>Zieloffen </a:t>
            </a:r>
            <a:r>
              <a:rPr lang="de-CH" sz="3200" dirty="0" smtClean="0"/>
              <a:t>bleiben</a:t>
            </a:r>
            <a:br>
              <a:rPr lang="de-CH" sz="3200" dirty="0" smtClean="0"/>
            </a:br>
            <a:r>
              <a:rPr lang="de-CH" sz="3200" dirty="0"/>
              <a:t/>
            </a:r>
            <a:br>
              <a:rPr lang="de-CH" sz="3200" dirty="0"/>
            </a:br>
            <a:r>
              <a:rPr lang="de-CH" sz="3200" dirty="0" smtClean="0"/>
              <a:t>Hypothesen </a:t>
            </a:r>
            <a:br>
              <a:rPr lang="de-CH" sz="3200" dirty="0" smtClean="0"/>
            </a:br>
            <a:r>
              <a:rPr lang="de-CH" sz="3200" dirty="0" smtClean="0"/>
              <a:t>zurücknehmen</a:t>
            </a:r>
            <a:endParaRPr lang="de-CH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21</a:t>
            </a:fld>
            <a:endParaRPr lang="de-DE"/>
          </a:p>
        </p:txBody>
      </p:sp>
      <p:pic>
        <p:nvPicPr>
          <p:cNvPr id="1026" name="Picture 2" descr="http://www.efh-freiburg.de/AEKK-Home/kunstpaedagogik/images/klee_haupt_neb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494" y="1196752"/>
            <a:ext cx="4127748" cy="512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524694" y="2606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mtClean="0"/>
              <a:t>Idiolektik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3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e-CH" sz="12800" dirty="0" smtClean="0"/>
              <a:t>Im Fluss bleiben und Leichtigkeit anstreben</a:t>
            </a:r>
            <a:endParaRPr lang="de-DE" sz="12800" dirty="0" smtClean="0"/>
          </a:p>
          <a:p>
            <a:pPr>
              <a:buNone/>
            </a:pPr>
            <a:r>
              <a:rPr lang="de-CH" sz="12800" dirty="0" smtClean="0"/>
              <a:t> </a:t>
            </a:r>
            <a:endParaRPr lang="de-DE" sz="12800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22</a:t>
            </a:fld>
            <a:endParaRPr lang="de-DE"/>
          </a:p>
        </p:txBody>
      </p:sp>
      <p:pic>
        <p:nvPicPr>
          <p:cNvPr id="13" name="Grafik 12" descr="375421_R_K_B_by_Mathias-Klingner_pixelio.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828092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65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de-CH" sz="12800" dirty="0" smtClean="0"/>
              <a:t>… ist selbst ein komplexes Zusammenspiel von Interventionen. Deren Anwendung kann darum nur durch anhaltendes Üben im Wechsel mit </a:t>
            </a:r>
            <a:r>
              <a:rPr lang="de-CH" sz="12800" dirty="0"/>
              <a:t>M</a:t>
            </a:r>
            <a:r>
              <a:rPr lang="de-CH" sz="12800" dirty="0" smtClean="0"/>
              <a:t>etareflexion erworben werden …  gute Fahrt!</a:t>
            </a:r>
            <a:endParaRPr lang="de-DE" sz="12800" dirty="0" smtClean="0"/>
          </a:p>
          <a:p>
            <a:pPr>
              <a:buNone/>
            </a:pPr>
            <a:endParaRPr lang="de-DE" sz="9600" dirty="0" smtClean="0"/>
          </a:p>
          <a:p>
            <a:pPr>
              <a:buNone/>
            </a:pPr>
            <a:r>
              <a:rPr lang="de-CH" dirty="0" smtClean="0"/>
              <a:t>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460851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1152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CH" dirty="0" smtClean="0"/>
              <a:t>Sich belehren lassen . . . </a:t>
            </a:r>
          </a:p>
          <a:p>
            <a:pPr marL="0" indent="0">
              <a:buNone/>
            </a:pPr>
            <a:r>
              <a:rPr lang="de-CH" dirty="0" smtClean="0"/>
              <a:t>. . .  authentische Informationen entgegen nehmen dürfen 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76464" cy="41215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36465" y="2193977"/>
            <a:ext cx="4162646" cy="406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/>
          <a:lstStyle/>
          <a:p>
            <a:pPr algn="l"/>
            <a:r>
              <a:rPr lang="de-CH" dirty="0" smtClean="0"/>
              <a:t>Polarität der Methoden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96536" y="332656"/>
            <a:ext cx="6810436" cy="5586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sz="2400" b="1" dirty="0" smtClean="0"/>
              <a:t>Expertenberatung</a:t>
            </a:r>
          </a:p>
          <a:p>
            <a:pPr marL="0" indent="0">
              <a:buNone/>
            </a:pPr>
            <a:r>
              <a:rPr lang="de-CH" sz="2400" dirty="0" smtClean="0"/>
              <a:t>Handlungsziel</a:t>
            </a:r>
            <a:r>
              <a:rPr lang="de-CH" sz="2400" dirty="0"/>
              <a:t> der Beraterin/des Beraters</a:t>
            </a:r>
            <a:r>
              <a:rPr lang="de-CH" sz="2400" dirty="0" smtClean="0"/>
              <a:t>:</a:t>
            </a:r>
          </a:p>
          <a:p>
            <a:pPr marL="0" indent="0">
              <a:buNone/>
            </a:pPr>
            <a:r>
              <a:rPr lang="de-CH" sz="2400" dirty="0" smtClean="0"/>
              <a:t>Setting klären und Vereinbaren</a:t>
            </a:r>
          </a:p>
          <a:p>
            <a:pPr marL="0" indent="0">
              <a:buNone/>
            </a:pPr>
            <a:r>
              <a:rPr lang="de-CH" sz="2400" dirty="0" smtClean="0"/>
              <a:t>Spezifische Fragestellung klären</a:t>
            </a:r>
          </a:p>
          <a:p>
            <a:pPr marL="0" indent="0">
              <a:buNone/>
            </a:pPr>
            <a:r>
              <a:rPr lang="de-CH" sz="2400" dirty="0" smtClean="0"/>
              <a:t>Wahrnehmung, Interpretation, Ziele und nächste Schritte klären</a:t>
            </a:r>
          </a:p>
          <a:p>
            <a:pPr marL="0" indent="0">
              <a:buNone/>
            </a:pPr>
            <a:r>
              <a:rPr lang="de-CH" sz="2400" dirty="0" smtClean="0"/>
              <a:t>Fach-/themenspezifisches, intersubjektive und individuelle Erfahrung und Kenntnisse den Klienten als Ressource zu Verfügung stellen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 smtClean="0"/>
              <a:t>Indikatoren:</a:t>
            </a:r>
          </a:p>
          <a:p>
            <a:pPr marL="0" indent="0">
              <a:buNone/>
            </a:pPr>
            <a:r>
              <a:rPr lang="de-CH" sz="2400" dirty="0" smtClean="0"/>
              <a:t>Spezifische Fragestellung liegt vor</a:t>
            </a:r>
          </a:p>
          <a:p>
            <a:pPr marL="0" indent="0">
              <a:buNone/>
            </a:pPr>
            <a:r>
              <a:rPr lang="de-CH" sz="2400" dirty="0" smtClean="0"/>
              <a:t>Informations-/Instruktionsbedarf ist angezeigt</a:t>
            </a:r>
          </a:p>
          <a:p>
            <a:pPr marL="0" indent="0">
              <a:buNone/>
            </a:pPr>
            <a:r>
              <a:rPr lang="de-CH" sz="2400" dirty="0" smtClean="0"/>
              <a:t>Erweiterung mit bewährten Handlungsrepertoire </a:t>
            </a:r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endParaRPr lang="de-CH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-5941168" y="-459432"/>
            <a:ext cx="57606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/>
              <a:t>Prozessberatung/-</a:t>
            </a:r>
            <a:r>
              <a:rPr lang="de-CH" sz="2400" b="1" dirty="0" err="1" smtClean="0"/>
              <a:t>begleitumg</a:t>
            </a:r>
            <a:endParaRPr lang="de-CH" sz="2400" b="1" dirty="0" smtClean="0"/>
          </a:p>
          <a:p>
            <a:pPr marL="0" indent="0">
              <a:buNone/>
            </a:pPr>
            <a:r>
              <a:rPr lang="de-CH" sz="2400" dirty="0" smtClean="0"/>
              <a:t>Handlungsziel der Beraterin/des </a:t>
            </a:r>
            <a:r>
              <a:rPr lang="de-CH" sz="2400" dirty="0"/>
              <a:t>B</a:t>
            </a:r>
            <a:r>
              <a:rPr lang="de-CH" sz="2400" dirty="0" smtClean="0"/>
              <a:t>eraters: </a:t>
            </a:r>
          </a:p>
          <a:p>
            <a:pPr marL="0" indent="0">
              <a:buNone/>
            </a:pPr>
            <a:r>
              <a:rPr lang="de-CH" sz="2400" dirty="0" smtClean="0"/>
              <a:t>Setting klären und vereinbaren</a:t>
            </a:r>
          </a:p>
          <a:p>
            <a:pPr marL="0" indent="0">
              <a:buNone/>
            </a:pPr>
            <a:r>
              <a:rPr lang="de-CH" sz="2400" dirty="0" smtClean="0"/>
              <a:t>Prozess in Fluss/ in Bewegung bringen, Ressourcen der Klienten aktivieren</a:t>
            </a:r>
          </a:p>
          <a:p>
            <a:pPr marL="0" indent="0">
              <a:buNone/>
            </a:pPr>
            <a:r>
              <a:rPr lang="de-CH" sz="2400" dirty="0"/>
              <a:t>Ü</a:t>
            </a:r>
            <a:r>
              <a:rPr lang="de-CH" sz="2400" dirty="0" smtClean="0"/>
              <a:t>ber </a:t>
            </a:r>
            <a:r>
              <a:rPr lang="de-CH" sz="2400" dirty="0"/>
              <a:t>die </a:t>
            </a:r>
            <a:r>
              <a:rPr lang="de-CH" sz="2400" dirty="0" smtClean="0"/>
              <a:t>Eigensprache ganzheitlicher, Zugang befördern Zugang zu impliziten </a:t>
            </a:r>
            <a:r>
              <a:rPr lang="de-CH" sz="2400" dirty="0"/>
              <a:t>Wissen und </a:t>
            </a:r>
            <a:r>
              <a:rPr lang="de-CH" sz="2400" dirty="0" smtClean="0"/>
              <a:t>Wahrnehmung, zum «authentisches» Wirklichkeitserleben</a:t>
            </a:r>
            <a:endParaRPr lang="de-CH" sz="2400" dirty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r>
              <a:rPr lang="de-CH" sz="2400" dirty="0" smtClean="0"/>
              <a:t>Indikatoren: </a:t>
            </a:r>
          </a:p>
          <a:p>
            <a:pPr marL="0" indent="0">
              <a:buNone/>
            </a:pPr>
            <a:r>
              <a:rPr lang="de-CH" sz="2400" dirty="0" err="1" smtClean="0"/>
              <a:t>Unklalre</a:t>
            </a:r>
            <a:r>
              <a:rPr lang="de-CH" sz="2400" dirty="0" smtClean="0"/>
              <a:t> oder vielschichtige Fragestellung</a:t>
            </a:r>
          </a:p>
          <a:p>
            <a:pPr marL="0" indent="0">
              <a:buNone/>
            </a:pPr>
            <a:r>
              <a:rPr lang="de-CH" sz="2400" dirty="0" smtClean="0"/>
              <a:t>Bedürfnis nach </a:t>
            </a:r>
            <a:r>
              <a:rPr lang="de-CH" sz="2400" dirty="0"/>
              <a:t>O</a:t>
            </a:r>
            <a:r>
              <a:rPr lang="de-CH" sz="2400" dirty="0" smtClean="0"/>
              <a:t>rientierung und Selbstwirksamkeit in komplexen,  «</a:t>
            </a:r>
            <a:r>
              <a:rPr lang="de-CH" sz="2400" dirty="0" err="1" smtClean="0"/>
              <a:t>unentscheidbaren</a:t>
            </a:r>
            <a:r>
              <a:rPr lang="de-CH" sz="2400" dirty="0" smtClean="0"/>
              <a:t>» Situationen</a:t>
            </a:r>
          </a:p>
          <a:p>
            <a:pPr marL="0" indent="0">
              <a:buNone/>
            </a:pPr>
            <a:r>
              <a:rPr lang="de-CH" sz="2400" dirty="0" smtClean="0"/>
              <a:t>Kristallisierte, konditionierte, blockierte Denkbahnen oder Handlungsformen </a:t>
            </a:r>
          </a:p>
          <a:p>
            <a:pPr marL="0" indent="0">
              <a:buNone/>
            </a:pPr>
            <a:r>
              <a:rPr lang="de-CH" sz="2400" dirty="0" smtClean="0"/>
              <a:t>. . .</a:t>
            </a:r>
          </a:p>
          <a:p>
            <a:pPr marL="0" indent="0">
              <a:buNone/>
            </a:pPr>
            <a:endParaRPr lang="de-CH" sz="2400" dirty="0" smtClean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00708" y="1340767"/>
            <a:ext cx="3960440" cy="4464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2400" b="1" dirty="0" smtClean="0"/>
              <a:t>Prozessberatung/-begleitung</a:t>
            </a:r>
          </a:p>
          <a:p>
            <a:pPr marL="0" indent="0">
              <a:buNone/>
            </a:pPr>
            <a:r>
              <a:rPr lang="de-CH" sz="2400" b="1" dirty="0" smtClean="0"/>
              <a:t>Coaching</a:t>
            </a:r>
          </a:p>
          <a:p>
            <a:pPr marL="0" indent="0">
              <a:buNone/>
            </a:pPr>
            <a:r>
              <a:rPr lang="de-CH" sz="2400" dirty="0" smtClean="0"/>
              <a:t>Berater: handlungsorientiert</a:t>
            </a:r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endParaRPr lang="de-CH" sz="2400" dirty="0" smtClean="0"/>
          </a:p>
          <a:p>
            <a:pPr marL="0" indent="0">
              <a:buNone/>
            </a:pPr>
            <a:endParaRPr lang="de-CH" sz="2400" dirty="0"/>
          </a:p>
          <a:p>
            <a:pPr marL="0" indent="0">
              <a:buNone/>
            </a:pPr>
            <a:r>
              <a:rPr lang="de-CH" sz="2400" dirty="0" smtClean="0"/>
              <a:t>Thema/Prozess: </a:t>
            </a:r>
            <a:r>
              <a:rPr lang="de-CH" sz="2400" b="1" dirty="0" smtClean="0"/>
              <a:t>zieloffen</a:t>
            </a:r>
          </a:p>
          <a:p>
            <a:pPr marL="0" indent="0">
              <a:buNone/>
            </a:pPr>
            <a:r>
              <a:rPr lang="de-CH" sz="2400" dirty="0" smtClean="0"/>
              <a:t>Berater: Wirkungsorientgiert</a:t>
            </a:r>
          </a:p>
          <a:p>
            <a:pPr marL="0" indent="0">
              <a:buNone/>
            </a:pPr>
            <a:endParaRPr lang="de-CH" sz="2400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4992588" y="1304764"/>
            <a:ext cx="4908004" cy="11161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CH" sz="2400" b="1" dirty="0" smtClean="0"/>
              <a:t>Expert-/Fachberatung</a:t>
            </a:r>
          </a:p>
          <a:p>
            <a:pPr marL="0" indent="0">
              <a:buFont typeface="Arial" pitchFamily="34" charset="0"/>
              <a:buNone/>
            </a:pPr>
            <a:r>
              <a:rPr lang="de-CH" sz="2400" b="1" dirty="0" smtClean="0"/>
              <a:t>Lehre</a:t>
            </a:r>
          </a:p>
          <a:p>
            <a:pPr marL="0" indent="0">
              <a:buFont typeface="Arial" pitchFamily="34" charset="0"/>
              <a:buNone/>
            </a:pPr>
            <a:endParaRPr lang="de-CH" sz="2400" dirty="0"/>
          </a:p>
          <a:p>
            <a:pPr marL="0" indent="0">
              <a:buFont typeface="Arial" pitchFamily="34" charset="0"/>
              <a:buNone/>
            </a:pPr>
            <a:endParaRPr lang="de-CH" sz="2400" dirty="0" smtClean="0"/>
          </a:p>
          <a:p>
            <a:pPr marL="0" indent="0">
              <a:buFont typeface="Arial" pitchFamily="34" charset="0"/>
              <a:buNone/>
            </a:pPr>
            <a:endParaRPr lang="de-CH" sz="2400" dirty="0"/>
          </a:p>
          <a:p>
            <a:pPr marL="0" indent="0">
              <a:buFont typeface="Arial" pitchFamily="34" charset="0"/>
              <a:buNone/>
            </a:pPr>
            <a:endParaRPr lang="de-CH" sz="2400" dirty="0" smtClean="0"/>
          </a:p>
          <a:p>
            <a:pPr marL="0" indent="0">
              <a:buFont typeface="Arial" pitchFamily="34" charset="0"/>
              <a:buNone/>
            </a:pPr>
            <a:endParaRPr lang="de-CH" sz="2400" dirty="0"/>
          </a:p>
          <a:p>
            <a:pPr marL="0" indent="0">
              <a:buFont typeface="Arial" pitchFamily="34" charset="0"/>
              <a:buNone/>
            </a:pPr>
            <a:endParaRPr lang="de-CH" sz="2400" dirty="0" smtClean="0"/>
          </a:p>
          <a:p>
            <a:pPr marL="0" indent="0">
              <a:buFont typeface="Arial" pitchFamily="34" charset="0"/>
              <a:buNone/>
            </a:pPr>
            <a:r>
              <a:rPr lang="de-CH" sz="2400" dirty="0" smtClean="0"/>
              <a:t>Thema/Prozess: </a:t>
            </a:r>
            <a:r>
              <a:rPr lang="de-CH" sz="2400" b="1" dirty="0" smtClean="0"/>
              <a:t>zielorientiert</a:t>
            </a:r>
          </a:p>
          <a:p>
            <a:pPr marL="0" indent="0" algn="r">
              <a:buFont typeface="Arial" pitchFamily="34" charset="0"/>
              <a:buNone/>
            </a:pPr>
            <a:r>
              <a:rPr lang="de-CH" sz="2400" dirty="0" smtClean="0"/>
              <a:t> </a:t>
            </a:r>
          </a:p>
          <a:p>
            <a:pPr marL="0" indent="0" algn="r">
              <a:buFont typeface="Arial" pitchFamily="34" charset="0"/>
              <a:buNone/>
            </a:pPr>
            <a:r>
              <a:rPr lang="de-CH" sz="2400" dirty="0" smtClean="0"/>
              <a:t>  </a:t>
            </a:r>
            <a:endParaRPr lang="de-CH" sz="24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76872"/>
            <a:ext cx="3960440" cy="258575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64" y="2276871"/>
            <a:ext cx="3737888" cy="2585759"/>
          </a:xfrm>
          <a:prstGeom prst="rect">
            <a:avLst/>
          </a:prstGeom>
        </p:spPr>
      </p:pic>
      <p:sp>
        <p:nvSpPr>
          <p:cNvPr id="14" name="Pfeil nach links und rechts 13"/>
          <p:cNvSpPr/>
          <p:nvPr/>
        </p:nvSpPr>
        <p:spPr>
          <a:xfrm>
            <a:off x="4357633" y="5320632"/>
            <a:ext cx="1216152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987824" y="5862249"/>
            <a:ext cx="452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Methodenintegration </a:t>
            </a:r>
            <a:r>
              <a:rPr lang="de-CH" sz="2400" dirty="0"/>
              <a:t>i</a:t>
            </a:r>
            <a:r>
              <a:rPr lang="de-CH" sz="2400" dirty="0" smtClean="0"/>
              <a:t>st möglich 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74314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678" y="116632"/>
            <a:ext cx="8799834" cy="1008112"/>
          </a:xfrm>
        </p:spPr>
        <p:txBody>
          <a:bodyPr>
            <a:noAutofit/>
          </a:bodyPr>
          <a:lstStyle/>
          <a:p>
            <a:pPr algn="l"/>
            <a:r>
              <a:rPr lang="de-CH" dirty="0" smtClean="0"/>
              <a:t>Fachberatung/Lehre</a:t>
            </a:r>
            <a:endParaRPr lang="de-CH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096806"/>
              </p:ext>
            </p:extLst>
          </p:nvPr>
        </p:nvGraphicFramePr>
        <p:xfrm>
          <a:off x="395536" y="1340768"/>
          <a:ext cx="8352929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3705"/>
                <a:gridCol w="2784612"/>
                <a:gridCol w="2784612"/>
              </a:tblGrid>
              <a:tr h="936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2400" b="0" dirty="0">
                          <a:solidFill>
                            <a:schemeClr val="tx1"/>
                          </a:solidFill>
                          <a:effectLst/>
                        </a:rPr>
                        <a:t>Lehrerzentriertes Unterrichten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CH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400" b="0" dirty="0" smtClean="0">
                          <a:solidFill>
                            <a:schemeClr val="tx1"/>
                          </a:solidFill>
                          <a:effectLst/>
                        </a:rPr>
                        <a:t>Alternierend Lehrer und</a:t>
                      </a:r>
                      <a:r>
                        <a:rPr lang="de-CH" sz="24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s</a:t>
                      </a:r>
                      <a:r>
                        <a:rPr lang="de-CH" sz="2400" b="0" dirty="0" smtClean="0">
                          <a:solidFill>
                            <a:schemeClr val="tx1"/>
                          </a:solidFill>
                          <a:effectLst/>
                        </a:rPr>
                        <a:t>chülerzentriert</a:t>
                      </a:r>
                      <a:endParaRPr lang="de-CH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2400" b="0" dirty="0">
                          <a:solidFill>
                            <a:schemeClr val="tx1"/>
                          </a:solidFill>
                          <a:effectLst/>
                        </a:rPr>
                        <a:t>Schülerzentriertes Unterrichten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2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de-CH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CC"/>
                    </a:solidFill>
                  </a:tcPr>
                </a:tc>
              </a:tr>
              <a:tr h="728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Veranschaulichung</a:t>
                      </a:r>
                      <a:endParaRPr lang="de-CH" sz="20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Angebot</a:t>
                      </a:r>
                      <a:r>
                        <a:rPr lang="de-CH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Erfahrung (kreative Methoden)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Expolration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Eigenerfahrung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  <a:tr h="4711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Instruktion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Modelling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Rollentausch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  <a:tr h="7067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Aufforderung/Apell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Wahlangebot Transfer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Selbstorganisiertes</a:t>
                      </a:r>
                      <a:r>
                        <a:rPr lang="de-CH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Lernen</a:t>
                      </a: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(z.B. Projekt)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  <a:tr h="6746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Einschätzung/Bewertung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Sachlich-konstruktives</a:t>
                      </a:r>
                      <a:r>
                        <a:rPr lang="de-CH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Feedback 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Selbsteinschätzung  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rhetorisch-geschlossene Fragen  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Mäeutische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Fragen </a:t>
                      </a: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(„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Hebammenkunst</a:t>
                      </a: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“, 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Fragen</a:t>
                      </a:r>
                      <a:r>
                        <a:rPr lang="de-CH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rhetorisch-offene </a:t>
                      </a: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od. echte 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geschlossen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offen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Fragen, / </a:t>
                      </a:r>
                      <a:r>
                        <a:rPr lang="de-CH" sz="2000" b="0" dirty="0">
                          <a:solidFill>
                            <a:schemeClr val="tx1"/>
                          </a:solidFill>
                          <a:effectLst/>
                        </a:rPr>
                        <a:t>an Eigensprache orientiertes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Fragen</a:t>
                      </a:r>
                      <a:r>
                        <a:rPr lang="de-CH" sz="2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-&gt; </a:t>
                      </a:r>
                      <a:r>
                        <a:rPr lang="de-CH" sz="2000" b="0" dirty="0" smtClean="0">
                          <a:solidFill>
                            <a:schemeClr val="tx1"/>
                          </a:solidFill>
                          <a:effectLst/>
                        </a:rPr>
                        <a:t>Idiolektik</a:t>
                      </a:r>
                      <a:endParaRPr lang="de-CH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544144" cy="313009"/>
          </a:xfrm>
        </p:spPr>
        <p:txBody>
          <a:bodyPr/>
          <a:lstStyle/>
          <a:p>
            <a:pPr algn="l"/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60821"/>
            <a:ext cx="2592288" cy="15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0678" y="116632"/>
            <a:ext cx="8799834" cy="1008112"/>
          </a:xfrm>
        </p:spPr>
        <p:txBody>
          <a:bodyPr>
            <a:noAutofit/>
          </a:bodyPr>
          <a:lstStyle/>
          <a:p>
            <a:pPr algn="l"/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309320"/>
            <a:ext cx="4544144" cy="313009"/>
          </a:xfrm>
        </p:spPr>
        <p:txBody>
          <a:bodyPr/>
          <a:lstStyle/>
          <a:p>
            <a:pPr algn="l"/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Vorteile</a:t>
            </a:r>
          </a:p>
          <a:p>
            <a:pPr>
              <a:buFontTx/>
              <a:buChar char="-"/>
            </a:pPr>
            <a:r>
              <a:rPr lang="de-CH" dirty="0" smtClean="0"/>
              <a:t>Zielorientierung durch Fachexperte</a:t>
            </a:r>
          </a:p>
          <a:p>
            <a:pPr>
              <a:buFontTx/>
              <a:buChar char="-"/>
            </a:pPr>
            <a:r>
              <a:rPr lang="de-CH" dirty="0" smtClean="0"/>
              <a:t>Steuerhoheit (Curriculum)</a:t>
            </a:r>
          </a:p>
          <a:p>
            <a:pPr>
              <a:buFontTx/>
              <a:buChar char="-"/>
            </a:pPr>
            <a:r>
              <a:rPr lang="de-CH" dirty="0" smtClean="0"/>
              <a:t>Vermitteln von Erfahrungswissen und Expertise</a:t>
            </a:r>
          </a:p>
          <a:p>
            <a:pPr>
              <a:buFontTx/>
              <a:buChar char="-"/>
            </a:pPr>
            <a:r>
              <a:rPr lang="de-CH" dirty="0" smtClean="0"/>
              <a:t>Aktivieren der </a:t>
            </a:r>
            <a:r>
              <a:rPr lang="de-CH" dirty="0"/>
              <a:t>L</a:t>
            </a:r>
            <a:r>
              <a:rPr lang="de-CH" dirty="0" smtClean="0"/>
              <a:t>ernprozesse durch Perturbation</a:t>
            </a:r>
          </a:p>
          <a:p>
            <a:pPr>
              <a:buFontTx/>
              <a:buChar char="-"/>
            </a:pPr>
            <a:r>
              <a:rPr lang="de-CH" dirty="0" smtClean="0"/>
              <a:t>. . .</a:t>
            </a:r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 smtClean="0"/>
          </a:p>
          <a:p>
            <a:pPr>
              <a:buFontTx/>
              <a:buChar char="-"/>
            </a:pP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539552" y="332656"/>
            <a:ext cx="60486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400" dirty="0"/>
              <a:t>Fachberatung/Lehre</a:t>
            </a:r>
          </a:p>
        </p:txBody>
      </p:sp>
    </p:spTree>
    <p:extLst>
      <p:ext uri="{BB962C8B-B14F-4D97-AF65-F5344CB8AC3E}">
        <p14:creationId xmlns:p14="http://schemas.microsoft.com/office/powerpoint/2010/main" val="42571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Die vier Grundbedürfnisse nach K. Grawe für psychische Stabilität:</a:t>
            </a:r>
          </a:p>
          <a:p>
            <a:pPr>
              <a:buNone/>
            </a:pPr>
            <a:endParaRPr lang="de-DE" sz="1200" dirty="0" smtClean="0"/>
          </a:p>
          <a:p>
            <a:pPr lvl="0"/>
            <a:r>
              <a:rPr lang="de-CH" sz="2800" dirty="0" smtClean="0"/>
              <a:t>Bindungsbedürfnis</a:t>
            </a:r>
            <a:endParaRPr lang="de-DE" sz="2800" dirty="0" smtClean="0"/>
          </a:p>
          <a:p>
            <a:pPr lvl="0"/>
            <a:r>
              <a:rPr lang="de-CH" sz="2800" dirty="0" smtClean="0"/>
              <a:t>Bedürfnis nach Orientierung und Kontrolle</a:t>
            </a:r>
            <a:endParaRPr lang="de-DE" sz="2800" dirty="0" smtClean="0"/>
          </a:p>
          <a:p>
            <a:pPr lvl="0"/>
            <a:r>
              <a:rPr lang="de-CH" sz="2800" dirty="0" smtClean="0"/>
              <a:t>Bedürfnis nach Unlustvermeidung und Lustgewinn </a:t>
            </a:r>
            <a:endParaRPr lang="de-DE" sz="2800" dirty="0" smtClean="0"/>
          </a:p>
          <a:p>
            <a:r>
              <a:rPr lang="de-CH" sz="2800" dirty="0" smtClean="0"/>
              <a:t>Bedürfnis nach Selbstwertschutz und Selbstwertstärkung</a:t>
            </a:r>
          </a:p>
          <a:p>
            <a:pPr>
              <a:buNone/>
            </a:pPr>
            <a:endParaRPr lang="de-CH" sz="1200" dirty="0" smtClean="0"/>
          </a:p>
          <a:p>
            <a:pPr>
              <a:buNone/>
            </a:pPr>
            <a:r>
              <a:rPr lang="de-CH" sz="1400" dirty="0" smtClean="0"/>
              <a:t>(Grawe in „Neuropsychotherapie“ 2004)</a:t>
            </a:r>
            <a:endParaRPr lang="de-DE" sz="1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320480" cy="36512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Prozessbegleitung/Coaching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 smtClean="0"/>
              <a:t>Vorteile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/>
              <a:t>A</a:t>
            </a:r>
            <a:r>
              <a:rPr lang="de-CH" dirty="0" smtClean="0"/>
              <a:t>nnäherungsbereitschaft durch Kontaktaufnahme über die </a:t>
            </a:r>
            <a:r>
              <a:rPr lang="de-CH" dirty="0"/>
              <a:t>R</a:t>
            </a:r>
            <a:r>
              <a:rPr lang="de-CH" dirty="0" smtClean="0"/>
              <a:t>essourcen</a:t>
            </a:r>
            <a:endParaRPr lang="de-CH" dirty="0"/>
          </a:p>
          <a:p>
            <a:pPr>
              <a:buFontTx/>
              <a:buChar char="-"/>
            </a:pPr>
            <a:r>
              <a:rPr lang="de-CH" dirty="0" smtClean="0"/>
              <a:t>Motivation </a:t>
            </a:r>
            <a:r>
              <a:rPr lang="de-CH" dirty="0"/>
              <a:t>durch Erleben von Selbstwirksamkeit und </a:t>
            </a:r>
            <a:r>
              <a:rPr lang="de-CH" dirty="0" smtClean="0"/>
              <a:t>Passung</a:t>
            </a:r>
          </a:p>
          <a:p>
            <a:pPr>
              <a:buFontTx/>
              <a:buChar char="-"/>
            </a:pPr>
            <a:r>
              <a:rPr lang="de-CH" dirty="0" smtClean="0"/>
              <a:t>Direktes ansprechen selbstregulierenden Prozessen</a:t>
            </a:r>
            <a:endParaRPr lang="de-CH" dirty="0" smtClean="0"/>
          </a:p>
          <a:p>
            <a:pPr>
              <a:buFontTx/>
              <a:buChar char="-"/>
            </a:pPr>
            <a:r>
              <a:rPr lang="de-CH" dirty="0"/>
              <a:t>Zieloffenheit / </a:t>
            </a:r>
            <a:r>
              <a:rPr lang="de-CH" dirty="0" smtClean="0"/>
              <a:t>Kreativität</a:t>
            </a:r>
          </a:p>
          <a:p>
            <a:pPr>
              <a:buFontTx/>
              <a:buChar char="-"/>
            </a:pPr>
            <a:r>
              <a:rPr lang="de-CH" dirty="0" smtClean="0"/>
              <a:t>. . .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7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808311"/>
          </a:xfrm>
        </p:spPr>
        <p:txBody>
          <a:bodyPr>
            <a:normAutofit fontScale="85000" lnSpcReduction="20000"/>
          </a:bodyPr>
          <a:lstStyle/>
          <a:p>
            <a:r>
              <a:rPr lang="de-CH" dirty="0" smtClean="0"/>
              <a:t> </a:t>
            </a:r>
            <a:r>
              <a:rPr lang="de-CH" sz="3000" dirty="0" smtClean="0"/>
              <a:t>Achtsamkeit und Sorgfalt </a:t>
            </a:r>
            <a:endParaRPr lang="de-DE" sz="3000" dirty="0" smtClean="0"/>
          </a:p>
          <a:p>
            <a:pPr marL="450850" lvl="0" indent="-450850"/>
            <a:r>
              <a:rPr lang="de-CH" sz="3000" dirty="0" smtClean="0"/>
              <a:t>Respekt den «guten Gründen» gegenüber</a:t>
            </a:r>
          </a:p>
          <a:p>
            <a:pPr marL="450850" lvl="0" indent="-450850"/>
            <a:r>
              <a:rPr lang="de-CH" sz="3000" dirty="0" smtClean="0"/>
              <a:t>Wertschätzung</a:t>
            </a:r>
            <a:endParaRPr lang="de-DE" sz="3000" dirty="0" smtClean="0"/>
          </a:p>
          <a:p>
            <a:pPr marL="450850" lvl="0" indent="-450850"/>
            <a:r>
              <a:rPr lang="de-CH" sz="3000" dirty="0" smtClean="0"/>
              <a:t>Unbedingtes Interesse am Gegenüber </a:t>
            </a:r>
          </a:p>
          <a:p>
            <a:pPr marL="450850" lvl="0" indent="-450850"/>
            <a:r>
              <a:rPr lang="de-CH" sz="3000" dirty="0" err="1" smtClean="0"/>
              <a:t>Eingelassenheit</a:t>
            </a:r>
            <a:r>
              <a:rPr lang="de-CH" sz="3000" dirty="0"/>
              <a:t>,</a:t>
            </a:r>
            <a:r>
              <a:rPr lang="de-CH" sz="3000" dirty="0" smtClean="0"/>
              <a:t> jedoch keine «Neugierde»</a:t>
            </a:r>
            <a:endParaRPr lang="de-DE" sz="3000" dirty="0" smtClean="0"/>
          </a:p>
          <a:p>
            <a:pPr marL="450850" lvl="0" indent="-450850"/>
            <a:r>
              <a:rPr lang="de-CH" sz="3000" dirty="0" smtClean="0"/>
              <a:t>Vertrauen auf Ressourcen und «innere Weisheit» bzw. des selbstregulierenden Prinzips</a:t>
            </a:r>
            <a:endParaRPr lang="de-DE" sz="30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979712" y="6356350"/>
            <a:ext cx="4608512" cy="36512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39552" y="1340768"/>
            <a:ext cx="3964583" cy="584775"/>
          </a:xfrm>
          <a:prstGeom prst="rect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de-CH" sz="3200" dirty="0" smtClean="0">
                <a:solidFill>
                  <a:prstClr val="black"/>
                </a:solidFill>
              </a:rPr>
              <a:t>Grundhaltung ca. 75%: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539552" y="4941168"/>
            <a:ext cx="5976664" cy="584775"/>
          </a:xfrm>
          <a:prstGeom prst="rect">
            <a:avLst/>
          </a:prstGeom>
          <a:ln w="25400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de-CH" sz="3200" dirty="0" smtClean="0">
                <a:solidFill>
                  <a:prstClr val="black"/>
                </a:solidFill>
              </a:rPr>
              <a:t>Interventionstechnik ca. 25%: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0800000" flipV="1">
            <a:off x="555898" y="5623718"/>
            <a:ext cx="797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/>
              <a:t>Die Technik wirkt zurück auf die eigene Grundhaltung….</a:t>
            </a:r>
            <a:endParaRPr lang="de-C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94" y="260648"/>
            <a:ext cx="82296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de-CH" dirty="0" smtClean="0"/>
              <a:t>Idiolektik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Das Setting: </a:t>
            </a:r>
            <a:r>
              <a:rPr lang="de-CH" dirty="0"/>
              <a:t>z</a:t>
            </a:r>
            <a:r>
              <a:rPr lang="de-CH" dirty="0" smtClean="0"/>
              <a:t>uwenden ohne zu konfrontieren</a:t>
            </a:r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 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D4FD-1AC9-4277-8C7A-0B70323FAD08}" type="datetime1">
              <a:rPr lang="de-DE" smtClean="0"/>
              <a:pPr/>
              <a:t>10.11.2014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4536504" cy="365125"/>
          </a:xfrm>
        </p:spPr>
        <p:txBody>
          <a:bodyPr/>
          <a:lstStyle/>
          <a:p>
            <a:r>
              <a:rPr lang="de-DE" dirty="0" smtClean="0"/>
              <a:t>CAS Schulpraxisberatung 2011/13©IMP &amp; Kultur GmbH Zürich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7" name="Grafik 6" descr="PICT024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77454" y="2592668"/>
            <a:ext cx="3678494" cy="2758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1049</Words>
  <Application>Microsoft Office PowerPoint</Application>
  <PresentationFormat>Bildschirmpräsentation (4:3)</PresentationFormat>
  <Paragraphs>289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Idiolektik</vt:lpstr>
      <vt:lpstr>Idiolektik</vt:lpstr>
      <vt:lpstr>Polarität der Methoden</vt:lpstr>
      <vt:lpstr>Fachberatung/Lehre</vt:lpstr>
      <vt:lpstr> </vt:lpstr>
      <vt:lpstr>Idiolektik</vt:lpstr>
      <vt:lpstr>Prozessbegleitung/Coaching</vt:lpstr>
      <vt:lpstr>Idiolektik</vt:lpstr>
      <vt:lpstr>Idiolektik</vt:lpstr>
      <vt:lpstr>Idiolektik</vt:lpstr>
      <vt:lpstr>Idiolektik</vt:lpstr>
      <vt:lpstr>Idiolektik: günstig fragen</vt:lpstr>
      <vt:lpstr>Bedeutung der Würdigung</vt:lpstr>
      <vt:lpstr>Idiolektik</vt:lpstr>
      <vt:lpstr>Idiolektik: günstig fragen</vt:lpstr>
      <vt:lpstr>Idiolektik: günstig fragen</vt:lpstr>
      <vt:lpstr>Idiolektik: günstig fragen</vt:lpstr>
      <vt:lpstr>Idiolektik: günstig fragen</vt:lpstr>
      <vt:lpstr>Idiolektik: günstig fragen</vt:lpstr>
      <vt:lpstr>Idiolektik: günstig fragen</vt:lpstr>
      <vt:lpstr>Zieloffen bleiben  Hypothesen  zurücknehmen</vt:lpstr>
      <vt:lpstr>Idiolektik   </vt:lpstr>
      <vt:lpstr>Idiolektik </vt:lpstr>
      <vt:lpstr>Idiolektik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Idiolektik</dc:title>
  <dc:creator>Andreas</dc:creator>
  <cp:lastModifiedBy>Andreas</cp:lastModifiedBy>
  <cp:revision>90</cp:revision>
  <cp:lastPrinted>2014-11-10T14:32:56Z</cp:lastPrinted>
  <dcterms:modified xsi:type="dcterms:W3CDTF">2014-11-10T14:33:05Z</dcterms:modified>
</cp:coreProperties>
</file>